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0" r:id="rId1"/>
  </p:sldMasterIdLst>
  <p:notesMasterIdLst>
    <p:notesMasterId r:id="rId28"/>
  </p:notesMasterIdLst>
  <p:sldIdLst>
    <p:sldId id="574" r:id="rId2"/>
    <p:sldId id="603" r:id="rId3"/>
    <p:sldId id="622" r:id="rId4"/>
    <p:sldId id="590" r:id="rId5"/>
    <p:sldId id="592" r:id="rId6"/>
    <p:sldId id="616" r:id="rId7"/>
    <p:sldId id="619" r:id="rId8"/>
    <p:sldId id="596" r:id="rId9"/>
    <p:sldId id="623" r:id="rId10"/>
    <p:sldId id="601" r:id="rId11"/>
    <p:sldId id="624" r:id="rId12"/>
    <p:sldId id="625" r:id="rId13"/>
    <p:sldId id="627" r:id="rId14"/>
    <p:sldId id="626" r:id="rId15"/>
    <p:sldId id="607" r:id="rId16"/>
    <p:sldId id="604" r:id="rId17"/>
    <p:sldId id="620" r:id="rId18"/>
    <p:sldId id="593" r:id="rId19"/>
    <p:sldId id="617" r:id="rId20"/>
    <p:sldId id="618" r:id="rId21"/>
    <p:sldId id="598" r:id="rId22"/>
    <p:sldId id="599" r:id="rId23"/>
    <p:sldId id="600" r:id="rId24"/>
    <p:sldId id="605" r:id="rId25"/>
    <p:sldId id="613" r:id="rId26"/>
    <p:sldId id="614"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K. Mosch" initials="SKM" lastIdx="8"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2B8842"/>
    <a:srgbClr val="19A95B"/>
    <a:srgbClr val="B951FF"/>
    <a:srgbClr val="61FCCD"/>
    <a:srgbClr val="0096FF"/>
    <a:srgbClr val="FF140B"/>
    <a:srgbClr val="000000"/>
    <a:srgbClr val="FA3AFF"/>
    <a:srgbClr val="3A5EEA"/>
    <a:srgbClr val="334B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68" autoAdjust="0"/>
    <p:restoredTop sz="87411" autoAdjust="0"/>
  </p:normalViewPr>
  <p:slideViewPr>
    <p:cSldViewPr snapToGrid="0" snapToObjects="1">
      <p:cViewPr>
        <p:scale>
          <a:sx n="108" d="100"/>
          <a:sy n="108" d="100"/>
        </p:scale>
        <p:origin x="176" y="-152"/>
      </p:cViewPr>
      <p:guideLst>
        <p:guide orient="horz" pos="2160"/>
        <p:guide pos="2880"/>
      </p:guideLst>
    </p:cSldViewPr>
  </p:slideViewPr>
  <p:outlineViewPr>
    <p:cViewPr>
      <p:scale>
        <a:sx n="33" d="100"/>
        <a:sy n="33" d="100"/>
      </p:scale>
      <p:origin x="360" y="7712"/>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55E429-D685-E444-AEDB-9F12AA922455}" type="datetimeFigureOut">
              <a:rPr lang="en-US" smtClean="0"/>
              <a:t>9/18/16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44E09F-858A-BB4D-A71A-A4970BEE41AB}" type="slidenum">
              <a:rPr lang="en-US" smtClean="0"/>
              <a:t>‹#›</a:t>
            </a:fld>
            <a:endParaRPr lang="en-US"/>
          </a:p>
        </p:txBody>
      </p:sp>
    </p:spTree>
    <p:extLst>
      <p:ext uri="{BB962C8B-B14F-4D97-AF65-F5344CB8AC3E}">
        <p14:creationId xmlns:p14="http://schemas.microsoft.com/office/powerpoint/2010/main" val="21778450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Steps</a:t>
            </a:r>
            <a:r>
              <a:rPr lang="en-US" baseline="0" dirty="0" smtClean="0"/>
              <a:t> on the 1</a:t>
            </a:r>
            <a:r>
              <a:rPr lang="en-US" baseline="30000" dirty="0" smtClean="0"/>
              <a:t>st</a:t>
            </a:r>
            <a:r>
              <a:rPr lang="en-US" baseline="0" dirty="0" smtClean="0"/>
              <a:t> line are implemented;</a:t>
            </a:r>
          </a:p>
          <a:p>
            <a:r>
              <a:rPr lang="en-US" baseline="0" dirty="0" smtClean="0"/>
              <a:t>RDF is under process</a:t>
            </a:r>
          </a:p>
          <a:p>
            <a:r>
              <a:rPr lang="en-US" baseline="0" dirty="0" smtClean="0"/>
              <a:t>Web application: E.g., query the DB of annotated articles for interactions, concepts etc.</a:t>
            </a:r>
          </a:p>
          <a:p>
            <a:r>
              <a:rPr lang="en-US" baseline="0" dirty="0" smtClean="0"/>
              <a:t>Disease maps: since we identify relationships between concepts and diseases, disease maps is quite straightforward application</a:t>
            </a:r>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4</a:t>
            </a:fld>
            <a:endParaRPr lang="en-US"/>
          </a:p>
        </p:txBody>
      </p:sp>
    </p:spTree>
    <p:extLst>
      <p:ext uri="{BB962C8B-B14F-4D97-AF65-F5344CB8AC3E}">
        <p14:creationId xmlns:p14="http://schemas.microsoft.com/office/powerpoint/2010/main" val="561524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stress: interaction from relatively complex sentences; controversial statements; hypothesis</a:t>
            </a:r>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20</a:t>
            </a:fld>
            <a:endParaRPr lang="en-US"/>
          </a:p>
        </p:txBody>
      </p:sp>
    </p:spTree>
    <p:extLst>
      <p:ext uri="{BB962C8B-B14F-4D97-AF65-F5344CB8AC3E}">
        <p14:creationId xmlns:p14="http://schemas.microsoft.com/office/powerpoint/2010/main" val="918315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syntactic representation of the sentence, which is a directed graph. In the current version of the pipeline we use Stanford dependency parser, but the evaluation showed that it is not the best choice for the biomedical texts. We are currently switching to </a:t>
            </a:r>
            <a:r>
              <a:rPr lang="en-US" baseline="0" dirty="0" err="1" smtClean="0"/>
              <a:t>Charniak</a:t>
            </a:r>
            <a:r>
              <a:rPr lang="en-US" baseline="0" dirty="0" smtClean="0"/>
              <a:t>-Johnson Parser, adapted  to the biomedical domain by </a:t>
            </a:r>
            <a:r>
              <a:rPr lang="en-US" baseline="0" dirty="0" err="1" smtClean="0"/>
              <a:t>McClosky</a:t>
            </a:r>
            <a:r>
              <a:rPr lang="en-US" baseline="0" dirty="0" smtClean="0"/>
              <a:t> : </a:t>
            </a:r>
            <a:r>
              <a:rPr lang="en-US" sz="1200" dirty="0" smtClean="0"/>
              <a:t>David </a:t>
            </a:r>
            <a:r>
              <a:rPr lang="en-US" sz="1200" dirty="0" err="1" smtClean="0"/>
              <a:t>McClosky</a:t>
            </a:r>
            <a:r>
              <a:rPr lang="en-US" sz="1200" dirty="0" smtClean="0"/>
              <a:t>. (2010). “Any Domain Parsing: Automatic Domain Adaptation for Natural Language Parsing.” </a:t>
            </a:r>
          </a:p>
          <a:p>
            <a:r>
              <a:rPr lang="en-US" sz="1200" dirty="0" smtClean="0"/>
              <a:t>Ph.D. thesis, Department of Computer Science, Brown University. </a:t>
            </a:r>
          </a:p>
          <a:p>
            <a:endParaRPr lang="en-US" sz="1200" dirty="0" smtClean="0">
              <a:latin typeface="Frutiger 65 Bold"/>
              <a:cs typeface="Frutiger 65 Bold"/>
            </a:endParaRPr>
          </a:p>
        </p:txBody>
      </p:sp>
      <p:sp>
        <p:nvSpPr>
          <p:cNvPr id="4" name="Slide Number Placeholder 3"/>
          <p:cNvSpPr>
            <a:spLocks noGrp="1"/>
          </p:cNvSpPr>
          <p:nvPr>
            <p:ph type="sldNum" sz="quarter" idx="10"/>
          </p:nvPr>
        </p:nvSpPr>
        <p:spPr/>
        <p:txBody>
          <a:bodyPr/>
          <a:lstStyle/>
          <a:p>
            <a:fld id="{AF44E09F-858A-BB4D-A71A-A4970BEE41AB}" type="slidenum">
              <a:rPr lang="en-US" smtClean="0"/>
              <a:t>21</a:t>
            </a:fld>
            <a:endParaRPr lang="en-US"/>
          </a:p>
        </p:txBody>
      </p:sp>
    </p:spTree>
    <p:extLst>
      <p:ext uri="{BB962C8B-B14F-4D97-AF65-F5344CB8AC3E}">
        <p14:creationId xmlns:p14="http://schemas.microsoft.com/office/powerpoint/2010/main" val="23155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22</a:t>
            </a:fld>
            <a:endParaRPr lang="en-US"/>
          </a:p>
        </p:txBody>
      </p:sp>
    </p:spTree>
    <p:extLst>
      <p:ext uri="{BB962C8B-B14F-4D97-AF65-F5344CB8AC3E}">
        <p14:creationId xmlns:p14="http://schemas.microsoft.com/office/powerpoint/2010/main" val="433189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end of the example, say that </a:t>
            </a:r>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23</a:t>
            </a:fld>
            <a:endParaRPr lang="en-US"/>
          </a:p>
        </p:txBody>
      </p:sp>
    </p:spTree>
    <p:extLst>
      <p:ext uri="{BB962C8B-B14F-4D97-AF65-F5344CB8AC3E}">
        <p14:creationId xmlns:p14="http://schemas.microsoft.com/office/powerpoint/2010/main" val="276990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24</a:t>
            </a:fld>
            <a:endParaRPr lang="en-US"/>
          </a:p>
        </p:txBody>
      </p:sp>
    </p:spTree>
    <p:extLst>
      <p:ext uri="{BB962C8B-B14F-4D97-AF65-F5344CB8AC3E}">
        <p14:creationId xmlns:p14="http://schemas.microsoft.com/office/powerpoint/2010/main" val="1846656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Elsevier: agreement</a:t>
            </a:r>
          </a:p>
          <a:p>
            <a:r>
              <a:rPr lang="en-US" dirty="0" smtClean="0"/>
              <a:t>Except</a:t>
            </a:r>
            <a:r>
              <a:rPr lang="en-US" baseline="0" dirty="0" smtClean="0"/>
              <a:t> of Elsevier, everything else is open </a:t>
            </a:r>
            <a:r>
              <a:rPr lang="en-US" baseline="0" dirty="0" err="1" smtClean="0"/>
              <a:t>acces</a:t>
            </a:r>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5</a:t>
            </a:fld>
            <a:endParaRPr lang="en-US"/>
          </a:p>
        </p:txBody>
      </p:sp>
    </p:spTree>
    <p:extLst>
      <p:ext uri="{BB962C8B-B14F-4D97-AF65-F5344CB8AC3E}">
        <p14:creationId xmlns:p14="http://schemas.microsoft.com/office/powerpoint/2010/main" val="199690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6</a:t>
            </a:fld>
            <a:endParaRPr lang="en-US"/>
          </a:p>
        </p:txBody>
      </p:sp>
    </p:spTree>
    <p:extLst>
      <p:ext uri="{BB962C8B-B14F-4D97-AF65-F5344CB8AC3E}">
        <p14:creationId xmlns:p14="http://schemas.microsoft.com/office/powerpoint/2010/main" val="1616598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7</a:t>
            </a:fld>
            <a:endParaRPr lang="en-US"/>
          </a:p>
        </p:txBody>
      </p:sp>
    </p:spTree>
    <p:extLst>
      <p:ext uri="{BB962C8B-B14F-4D97-AF65-F5344CB8AC3E}">
        <p14:creationId xmlns:p14="http://schemas.microsoft.com/office/powerpoint/2010/main" val="148143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8</a:t>
            </a:fld>
            <a:endParaRPr lang="en-US"/>
          </a:p>
        </p:txBody>
      </p:sp>
    </p:spTree>
    <p:extLst>
      <p:ext uri="{BB962C8B-B14F-4D97-AF65-F5344CB8AC3E}">
        <p14:creationId xmlns:p14="http://schemas.microsoft.com/office/powerpoint/2010/main" val="146262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9</a:t>
            </a:fld>
            <a:endParaRPr lang="en-US"/>
          </a:p>
        </p:txBody>
      </p:sp>
    </p:spTree>
    <p:extLst>
      <p:ext uri="{BB962C8B-B14F-4D97-AF65-F5344CB8AC3E}">
        <p14:creationId xmlns:p14="http://schemas.microsoft.com/office/powerpoint/2010/main" val="57579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potential triggers (event clues), potential arguments and</a:t>
            </a:r>
            <a:r>
              <a:rPr lang="en-US" baseline="0" dirty="0" smtClean="0"/>
              <a:t> syntactic structure. We only have to see whether entity or other trigger (in case of regulatory events) qualify as potential event arguments. </a:t>
            </a:r>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10</a:t>
            </a:fld>
            <a:endParaRPr lang="en-US"/>
          </a:p>
        </p:txBody>
      </p:sp>
    </p:spTree>
    <p:extLst>
      <p:ext uri="{BB962C8B-B14F-4D97-AF65-F5344CB8AC3E}">
        <p14:creationId xmlns:p14="http://schemas.microsoft.com/office/powerpoint/2010/main" val="91055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Chronic Obstructive Pulmonary Disease (COPD)</a:t>
            </a:r>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15</a:t>
            </a:fld>
            <a:endParaRPr lang="en-US"/>
          </a:p>
        </p:txBody>
      </p:sp>
    </p:spTree>
    <p:extLst>
      <p:ext uri="{BB962C8B-B14F-4D97-AF65-F5344CB8AC3E}">
        <p14:creationId xmlns:p14="http://schemas.microsoft.com/office/powerpoint/2010/main" val="932022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stress:</a:t>
            </a:r>
            <a:r>
              <a:rPr lang="en-US" baseline="0" dirty="0" smtClean="0"/>
              <a:t> directed interactions; affirmative and negative statements; contextualization</a:t>
            </a:r>
            <a:endParaRPr lang="en-US" dirty="0"/>
          </a:p>
        </p:txBody>
      </p:sp>
      <p:sp>
        <p:nvSpPr>
          <p:cNvPr id="4" name="Slide Number Placeholder 3"/>
          <p:cNvSpPr>
            <a:spLocks noGrp="1"/>
          </p:cNvSpPr>
          <p:nvPr>
            <p:ph type="sldNum" sz="quarter" idx="10"/>
          </p:nvPr>
        </p:nvSpPr>
        <p:spPr/>
        <p:txBody>
          <a:bodyPr/>
          <a:lstStyle/>
          <a:p>
            <a:fld id="{AF44E09F-858A-BB4D-A71A-A4970BEE41AB}" type="slidenum">
              <a:rPr lang="en-US" smtClean="0"/>
              <a:t>19</a:t>
            </a:fld>
            <a:endParaRPr lang="en-US"/>
          </a:p>
        </p:txBody>
      </p:sp>
    </p:spTree>
    <p:extLst>
      <p:ext uri="{BB962C8B-B14F-4D97-AF65-F5344CB8AC3E}">
        <p14:creationId xmlns:p14="http://schemas.microsoft.com/office/powerpoint/2010/main" val="1871428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20663" y="838200"/>
            <a:ext cx="8229600" cy="5191125"/>
          </a:xfrm>
        </p:spPr>
        <p:txBody>
          <a:bodyPr>
            <a:normAutofit/>
          </a:bodyPr>
          <a:lstStyle>
            <a:lvl1pPr marL="0" indent="0">
              <a:buNone/>
              <a:defRPr sz="1800"/>
            </a:lvl1pPr>
          </a:lstStyle>
          <a:p>
            <a:pPr lvl="0"/>
            <a:r>
              <a:rPr lang="en-US" dirty="0" smtClean="0"/>
              <a:t>Click to edit Master text styles</a:t>
            </a:r>
          </a:p>
        </p:txBody>
      </p:sp>
    </p:spTree>
    <p:extLst>
      <p:ext uri="{BB962C8B-B14F-4D97-AF65-F5344CB8AC3E}">
        <p14:creationId xmlns:p14="http://schemas.microsoft.com/office/powerpoint/2010/main" val="115988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6728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773238"/>
            <a:ext cx="3600450" cy="3671887"/>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Content Placeholder 3"/>
          <p:cNvSpPr>
            <a:spLocks noGrp="1"/>
          </p:cNvSpPr>
          <p:nvPr>
            <p:ph sz="half" idx="2"/>
          </p:nvPr>
        </p:nvSpPr>
        <p:spPr>
          <a:xfrm>
            <a:off x="4210050" y="1773238"/>
            <a:ext cx="3602038" cy="3671887"/>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7" name="Title Placeholder 2"/>
          <p:cNvSpPr>
            <a:spLocks noGrp="1"/>
          </p:cNvSpPr>
          <p:nvPr>
            <p:ph type="title"/>
          </p:nvPr>
        </p:nvSpPr>
        <p:spPr bwMode="auto">
          <a:xfrm>
            <a:off x="220663" y="179388"/>
            <a:ext cx="8229600" cy="46196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Tree>
    <p:extLst>
      <p:ext uri="{BB962C8B-B14F-4D97-AF65-F5344CB8AC3E}">
        <p14:creationId xmlns:p14="http://schemas.microsoft.com/office/powerpoint/2010/main" val="3494779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de-DE" dirty="0" smtClean="0"/>
              <a:t>Click </a:t>
            </a:r>
            <a:r>
              <a:rPr lang="de-DE" dirty="0" err="1" smtClean="0"/>
              <a:t>to</a:t>
            </a:r>
            <a:r>
              <a:rPr lang="de-DE" dirty="0" smtClean="0"/>
              <a:t> </a:t>
            </a:r>
            <a:r>
              <a:rPr lang="de-DE" dirty="0" err="1" smtClean="0"/>
              <a:t>edit</a:t>
            </a:r>
            <a:r>
              <a:rPr lang="de-DE" dirty="0" smtClean="0"/>
              <a:t> Master title style</a:t>
            </a:r>
            <a:endParaRPr lang="en-US" dirty="0"/>
          </a:p>
        </p:txBody>
      </p:sp>
      <p:sp>
        <p:nvSpPr>
          <p:cNvPr id="3" name="Content Placeholder 2"/>
          <p:cNvSpPr>
            <a:spLocks noGrp="1"/>
          </p:cNvSpPr>
          <p:nvPr>
            <p:ph idx="1"/>
          </p:nvPr>
        </p:nvSpPr>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Tree>
    <p:extLst>
      <p:ext uri="{BB962C8B-B14F-4D97-AF65-F5344CB8AC3E}">
        <p14:creationId xmlns:p14="http://schemas.microsoft.com/office/powerpoint/2010/main" val="40988947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hteck 6"/>
          <p:cNvSpPr/>
          <p:nvPr/>
        </p:nvSpPr>
        <p:spPr>
          <a:xfrm>
            <a:off x="0" y="6223000"/>
            <a:ext cx="9144000" cy="635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de-DE">
              <a:solidFill>
                <a:srgbClr val="1F497D"/>
              </a:solidFill>
              <a:latin typeface="Arial"/>
            </a:endParaRPr>
          </a:p>
        </p:txBody>
      </p:sp>
      <p:pic>
        <p:nvPicPr>
          <p:cNvPr id="2051" name="Picture 7" descr="bande_kleng"/>
          <p:cNvPicPr>
            <a:picLocks noChangeAspect="1" noChangeArrowheads="1"/>
          </p:cNvPicPr>
          <p:nvPr/>
        </p:nvPicPr>
        <p:blipFill>
          <a:blip r:embed="rId6" cstate="hqprint">
            <a:extLst>
              <a:ext uri="{28A0092B-C50C-407E-A947-70E740481C1C}">
                <a14:useLocalDpi xmlns:a14="http://schemas.microsoft.com/office/drawing/2010/main"/>
              </a:ext>
            </a:extLst>
          </a:blip>
          <a:srcRect l="2055" r="3700" b="36719"/>
          <a:stretch>
            <a:fillRect/>
          </a:stretch>
        </p:blipFill>
        <p:spPr bwMode="auto">
          <a:xfrm>
            <a:off x="0" y="6076950"/>
            <a:ext cx="91916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2" name="Text Placeholder 3"/>
          <p:cNvSpPr>
            <a:spLocks noGrp="1"/>
          </p:cNvSpPr>
          <p:nvPr>
            <p:ph type="body" idx="1"/>
          </p:nvPr>
        </p:nvSpPr>
        <p:spPr bwMode="auto">
          <a:xfrm>
            <a:off x="220663" y="742950"/>
            <a:ext cx="8229600" cy="5334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3" name="Bild 22" descr="LCSB_logo_kurz_4c.eps"/>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27000" y="6016625"/>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5" name="Title Placeholder 2"/>
          <p:cNvSpPr>
            <a:spLocks noGrp="1"/>
          </p:cNvSpPr>
          <p:nvPr>
            <p:ph type="title"/>
          </p:nvPr>
        </p:nvSpPr>
        <p:spPr bwMode="auto">
          <a:xfrm>
            <a:off x="220663" y="52393"/>
            <a:ext cx="8229600" cy="5847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dirty="0"/>
              <a:t>Click to edit Master title style</a:t>
            </a:r>
          </a:p>
        </p:txBody>
      </p:sp>
      <p:cxnSp>
        <p:nvCxnSpPr>
          <p:cNvPr id="12" name="Straight Connector 11"/>
          <p:cNvCxnSpPr/>
          <p:nvPr/>
        </p:nvCxnSpPr>
        <p:spPr>
          <a:xfrm>
            <a:off x="0" y="641350"/>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787400" y="6405563"/>
            <a:ext cx="6918325" cy="246062"/>
          </a:xfrm>
          <a:prstGeom prst="rect">
            <a:avLst/>
          </a:prstGeom>
          <a:noFill/>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fld id="{A1F1948C-CFEF-7940-8730-4536D7AD7A4C}" type="slidenum">
              <a:rPr lang="fr-CH" sz="1000" smtClean="0">
                <a:solidFill>
                  <a:srgbClr val="1F497D"/>
                </a:solidFill>
              </a:rPr>
              <a:pPr algn="ctr" eaLnBrk="1" fontAlgn="base" hangingPunct="1">
                <a:spcBef>
                  <a:spcPct val="0"/>
                </a:spcBef>
                <a:spcAft>
                  <a:spcPct val="0"/>
                </a:spcAft>
                <a:defRPr/>
              </a:pPr>
              <a:t>‹#›</a:t>
            </a:fld>
            <a:endParaRPr lang="en-US" sz="1000" dirty="0" smtClean="0">
              <a:solidFill>
                <a:srgbClr val="1F497D"/>
              </a:solidFill>
            </a:endParaRPr>
          </a:p>
        </p:txBody>
      </p:sp>
    </p:spTree>
    <p:extLst>
      <p:ext uri="{BB962C8B-B14F-4D97-AF65-F5344CB8AC3E}">
        <p14:creationId xmlns:p14="http://schemas.microsoft.com/office/powerpoint/2010/main" val="3607489383"/>
      </p:ext>
    </p:extLst>
  </p:cSld>
  <p:clrMap bg1="dk1" tx1="lt1" bg2="dk2" tx2="lt2" accent1="accent1" accent2="accent2" accent3="accent3" accent4="accent4" accent5="accent5" accent6="accent6" hlink="hlink" folHlink="folHlink"/>
  <p:sldLayoutIdLst>
    <p:sldLayoutId id="2147483771" r:id="rId1"/>
    <p:sldLayoutId id="2147483775" r:id="rId2"/>
    <p:sldLayoutId id="2147483778" r:id="rId3"/>
    <p:sldLayoutId id="2147483782" r:id="rId4"/>
  </p:sldLayoutIdLst>
  <p:timing>
    <p:tnLst>
      <p:par>
        <p:cTn id="1" dur="indefinite" restart="never" nodeType="tmRoot"/>
      </p:par>
    </p:tnLst>
  </p:timing>
  <p:hf sldNum="0" hdr="0" ftr="0"/>
  <p:txStyles>
    <p:titleStyle>
      <a:lvl1pPr algn="l" defTabSz="457200" rtl="0" eaLnBrk="0" fontAlgn="base" hangingPunct="0">
        <a:spcBef>
          <a:spcPct val="0"/>
        </a:spcBef>
        <a:spcAft>
          <a:spcPct val="0"/>
        </a:spcAft>
        <a:defRPr lang="en-US" sz="3200" kern="1200" dirty="0">
          <a:solidFill>
            <a:schemeClr val="bg2"/>
          </a:solidFill>
          <a:latin typeface="Arial" charset="0"/>
          <a:ea typeface="ＭＳ Ｐゴシック" pitchFamily="-111" charset="-128"/>
          <a:cs typeface="ＭＳ Ｐゴシック" charset="-128"/>
        </a:defRPr>
      </a:lvl1pPr>
      <a:lvl2pPr algn="ctr" defTabSz="457200" rtl="0" eaLnBrk="0" fontAlgn="base" hangingPunct="0">
        <a:spcBef>
          <a:spcPct val="0"/>
        </a:spcBef>
        <a:spcAft>
          <a:spcPct val="0"/>
        </a:spcAft>
        <a:defRPr sz="2400">
          <a:solidFill>
            <a:schemeClr val="bg2"/>
          </a:solidFill>
          <a:latin typeface="Arial" pitchFamily="-111" charset="0"/>
          <a:ea typeface="ＭＳ Ｐゴシック" pitchFamily="-111" charset="-128"/>
          <a:cs typeface="ＭＳ Ｐゴシック" pitchFamily="-111" charset="-128"/>
        </a:defRPr>
      </a:lvl2pPr>
      <a:lvl3pPr algn="ctr" defTabSz="457200" rtl="0" eaLnBrk="0" fontAlgn="base" hangingPunct="0">
        <a:spcBef>
          <a:spcPct val="0"/>
        </a:spcBef>
        <a:spcAft>
          <a:spcPct val="0"/>
        </a:spcAft>
        <a:defRPr sz="2400">
          <a:solidFill>
            <a:schemeClr val="bg2"/>
          </a:solidFill>
          <a:latin typeface="Arial" pitchFamily="-111" charset="0"/>
          <a:ea typeface="ＭＳ Ｐゴシック" pitchFamily="-111" charset="-128"/>
          <a:cs typeface="ＭＳ Ｐゴシック" pitchFamily="-111" charset="-128"/>
        </a:defRPr>
      </a:lvl3pPr>
      <a:lvl4pPr algn="ctr" defTabSz="457200" rtl="0" eaLnBrk="0" fontAlgn="base" hangingPunct="0">
        <a:spcBef>
          <a:spcPct val="0"/>
        </a:spcBef>
        <a:spcAft>
          <a:spcPct val="0"/>
        </a:spcAft>
        <a:defRPr sz="2400">
          <a:solidFill>
            <a:schemeClr val="bg2"/>
          </a:solidFill>
          <a:latin typeface="Arial" pitchFamily="-111" charset="0"/>
          <a:ea typeface="ＭＳ Ｐゴシック" pitchFamily="-111" charset="-128"/>
          <a:cs typeface="ＭＳ Ｐゴシック" pitchFamily="-111" charset="-128"/>
        </a:defRPr>
      </a:lvl4pPr>
      <a:lvl5pPr algn="ctr" defTabSz="457200" rtl="0" eaLnBrk="0" fontAlgn="base" hangingPunct="0">
        <a:spcBef>
          <a:spcPct val="0"/>
        </a:spcBef>
        <a:spcAft>
          <a:spcPct val="0"/>
        </a:spcAft>
        <a:defRPr sz="2400">
          <a:solidFill>
            <a:schemeClr val="bg2"/>
          </a:solidFill>
          <a:latin typeface="Arial" pitchFamily="-111" charset="0"/>
          <a:ea typeface="ＭＳ Ｐゴシック" pitchFamily="-111" charset="-128"/>
          <a:cs typeface="ＭＳ Ｐゴシック" pitchFamily="-111" charset="-128"/>
        </a:defRPr>
      </a:lvl5pPr>
      <a:lvl6pPr marL="4572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eaLnBrk="0" fontAlgn="base" hangingPunct="0">
        <a:spcBef>
          <a:spcPct val="20000"/>
        </a:spcBef>
        <a:spcAft>
          <a:spcPct val="0"/>
        </a:spcAft>
        <a:buFont typeface="Courier New" charset="0"/>
        <a:buChar char="o"/>
        <a:defRPr sz="2400" kern="1200">
          <a:solidFill>
            <a:schemeClr val="bg2"/>
          </a:solidFill>
          <a:latin typeface="+mn-lt"/>
          <a:ea typeface="ＭＳ Ｐゴシック" pitchFamily="-111" charset="-128"/>
          <a:cs typeface="ＭＳ Ｐゴシック" pitchFamily="-111" charset="-128"/>
        </a:defRPr>
      </a:lvl1pPr>
      <a:lvl2pPr marL="742950" indent="-285750" algn="l" defTabSz="457200" rtl="0" eaLnBrk="0" fontAlgn="base" hangingPunct="0">
        <a:spcBef>
          <a:spcPct val="20000"/>
        </a:spcBef>
        <a:spcAft>
          <a:spcPct val="0"/>
        </a:spcAft>
        <a:buFont typeface="Arial" charset="0"/>
        <a:buChar char="•"/>
        <a:defRPr sz="2000" kern="1200">
          <a:solidFill>
            <a:schemeClr val="bg2"/>
          </a:solidFill>
          <a:latin typeface="+mn-lt"/>
          <a:ea typeface="ＭＳ Ｐゴシック" pitchFamily="-111" charset="-128"/>
          <a:cs typeface="+mn-cs"/>
        </a:defRPr>
      </a:lvl2pPr>
      <a:lvl3pPr marL="1143000" indent="-228600" algn="l" defTabSz="457200" rtl="0" eaLnBrk="0" fontAlgn="base" hangingPunct="0">
        <a:spcBef>
          <a:spcPct val="20000"/>
        </a:spcBef>
        <a:spcAft>
          <a:spcPct val="0"/>
        </a:spcAft>
        <a:buFont typeface="Arial" charset="0"/>
        <a:buChar char="•"/>
        <a:defRPr sz="1800" kern="1200">
          <a:solidFill>
            <a:schemeClr val="bg2"/>
          </a:solidFill>
          <a:latin typeface="+mn-lt"/>
          <a:ea typeface="ＭＳ Ｐゴシック" pitchFamily="-111" charset="-128"/>
          <a:cs typeface="+mn-cs"/>
        </a:defRPr>
      </a:lvl3pPr>
      <a:lvl4pPr marL="1600200" indent="-228600" algn="l" defTabSz="457200" rtl="0" eaLnBrk="0" fontAlgn="base" hangingPunct="0">
        <a:spcBef>
          <a:spcPct val="20000"/>
        </a:spcBef>
        <a:spcAft>
          <a:spcPct val="0"/>
        </a:spcAft>
        <a:buFont typeface="Arial" charset="0"/>
        <a:buChar char="•"/>
        <a:defRPr sz="1800" kern="1200">
          <a:solidFill>
            <a:schemeClr val="bg2"/>
          </a:solidFill>
          <a:latin typeface="+mn-lt"/>
          <a:ea typeface="ＭＳ Ｐゴシック" pitchFamily="-111" charset="-128"/>
          <a:cs typeface="+mn-cs"/>
        </a:defRPr>
      </a:lvl4pPr>
      <a:lvl5pPr marL="2057400" indent="-228600" algn="l" defTabSz="457200" rtl="0" eaLnBrk="0" fontAlgn="base" hangingPunct="0">
        <a:spcBef>
          <a:spcPct val="20000"/>
        </a:spcBef>
        <a:spcAft>
          <a:spcPct val="0"/>
        </a:spcAft>
        <a:buFont typeface="Arial" charset="0"/>
        <a:buChar char="•"/>
        <a:defRPr sz="1800" kern="1200">
          <a:solidFill>
            <a:schemeClr val="bg2"/>
          </a:solidFill>
          <a:latin typeface="+mn-lt"/>
          <a:ea typeface="ＭＳ Ｐゴシック" pitchFamily="-11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crap-core-dev.uni.lu/#/counter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9144000" cy="6016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feld 10"/>
          <p:cNvSpPr txBox="1">
            <a:spLocks noChangeArrowheads="1"/>
          </p:cNvSpPr>
          <p:nvPr/>
        </p:nvSpPr>
        <p:spPr bwMode="auto">
          <a:xfrm>
            <a:off x="190500" y="180975"/>
            <a:ext cx="6621318" cy="2185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de-DE" sz="3400" dirty="0">
                <a:solidFill>
                  <a:srgbClr val="334B7B"/>
                </a:solidFill>
                <a:effectLst>
                  <a:outerShdw blurRad="50800" dist="38100" dir="2700000" algn="tl" rotWithShape="0">
                    <a:srgbClr val="000000">
                      <a:alpha val="43000"/>
                    </a:srgbClr>
                  </a:outerShdw>
                </a:effectLst>
                <a:latin typeface="Arial"/>
                <a:cs typeface="Arial"/>
              </a:rPr>
              <a:t>Information </a:t>
            </a:r>
            <a:r>
              <a:rPr lang="de-DE" sz="3400" dirty="0" err="1">
                <a:solidFill>
                  <a:srgbClr val="334B7B"/>
                </a:solidFill>
                <a:effectLst>
                  <a:outerShdw blurRad="50800" dist="38100" dir="2700000" algn="tl" rotWithShape="0">
                    <a:srgbClr val="000000">
                      <a:alpha val="43000"/>
                    </a:srgbClr>
                  </a:outerShdw>
                </a:effectLst>
                <a:latin typeface="Arial"/>
                <a:cs typeface="Arial"/>
              </a:rPr>
              <a:t>extraction</a:t>
            </a:r>
            <a:r>
              <a:rPr lang="de-DE" sz="3400" dirty="0">
                <a:solidFill>
                  <a:srgbClr val="334B7B"/>
                </a:solidFill>
                <a:effectLst>
                  <a:outerShdw blurRad="50800" dist="38100" dir="2700000" algn="tl" rotWithShape="0">
                    <a:srgbClr val="000000">
                      <a:alpha val="43000"/>
                    </a:srgbClr>
                  </a:outerShdw>
                </a:effectLst>
                <a:latin typeface="Arial"/>
                <a:cs typeface="Arial"/>
              </a:rPr>
              <a:t> </a:t>
            </a:r>
            <a:r>
              <a:rPr lang="de-DE" sz="3400" dirty="0" err="1">
                <a:solidFill>
                  <a:srgbClr val="334B7B"/>
                </a:solidFill>
                <a:effectLst>
                  <a:outerShdw blurRad="50800" dist="38100" dir="2700000" algn="tl" rotWithShape="0">
                    <a:srgbClr val="000000">
                      <a:alpha val="43000"/>
                    </a:srgbClr>
                  </a:outerShdw>
                </a:effectLst>
                <a:latin typeface="Arial"/>
                <a:cs typeface="Arial"/>
              </a:rPr>
              <a:t>from</a:t>
            </a:r>
            <a:r>
              <a:rPr lang="de-DE" sz="3400" dirty="0">
                <a:solidFill>
                  <a:srgbClr val="334B7B"/>
                </a:solidFill>
                <a:effectLst>
                  <a:outerShdw blurRad="50800" dist="38100" dir="2700000" algn="tl" rotWithShape="0">
                    <a:srgbClr val="000000">
                      <a:alpha val="43000"/>
                    </a:srgbClr>
                  </a:outerShdw>
                </a:effectLst>
                <a:latin typeface="Arial"/>
                <a:cs typeface="Arial"/>
              </a:rPr>
              <a:t> </a:t>
            </a:r>
            <a:r>
              <a:rPr lang="de-DE" sz="3400" dirty="0" err="1">
                <a:solidFill>
                  <a:srgbClr val="334B7B"/>
                </a:solidFill>
                <a:effectLst>
                  <a:outerShdw blurRad="50800" dist="38100" dir="2700000" algn="tl" rotWithShape="0">
                    <a:srgbClr val="000000">
                      <a:alpha val="43000"/>
                    </a:srgbClr>
                  </a:outerShdw>
                </a:effectLst>
                <a:latin typeface="Arial"/>
                <a:cs typeface="Arial"/>
              </a:rPr>
              <a:t>biomedical</a:t>
            </a:r>
            <a:r>
              <a:rPr lang="de-DE" sz="3400" dirty="0">
                <a:solidFill>
                  <a:srgbClr val="334B7B"/>
                </a:solidFill>
                <a:effectLst>
                  <a:outerShdw blurRad="50800" dist="38100" dir="2700000" algn="tl" rotWithShape="0">
                    <a:srgbClr val="000000">
                      <a:alpha val="43000"/>
                    </a:srgbClr>
                  </a:outerShdw>
                </a:effectLst>
                <a:latin typeface="Arial"/>
                <a:cs typeface="Arial"/>
              </a:rPr>
              <a:t> </a:t>
            </a:r>
            <a:r>
              <a:rPr lang="de-DE" sz="3400" dirty="0" err="1">
                <a:solidFill>
                  <a:srgbClr val="334B7B"/>
                </a:solidFill>
                <a:effectLst>
                  <a:outerShdw blurRad="50800" dist="38100" dir="2700000" algn="tl" rotWithShape="0">
                    <a:srgbClr val="000000">
                      <a:alpha val="43000"/>
                    </a:srgbClr>
                  </a:outerShdw>
                </a:effectLst>
                <a:latin typeface="Arial"/>
                <a:cs typeface="Arial"/>
              </a:rPr>
              <a:t>literature</a:t>
            </a:r>
            <a:r>
              <a:rPr lang="de-DE" sz="3400" dirty="0">
                <a:solidFill>
                  <a:srgbClr val="334B7B"/>
                </a:solidFill>
                <a:effectLst>
                  <a:outerShdw blurRad="50800" dist="38100" dir="2700000" algn="tl" rotWithShape="0">
                    <a:srgbClr val="000000">
                      <a:alpha val="43000"/>
                    </a:srgbClr>
                  </a:outerShdw>
                </a:effectLst>
                <a:latin typeface="Arial"/>
                <a:cs typeface="Arial"/>
              </a:rPr>
              <a:t> </a:t>
            </a:r>
            <a:r>
              <a:rPr lang="de-DE" sz="3400" dirty="0" err="1">
                <a:solidFill>
                  <a:srgbClr val="334B7B"/>
                </a:solidFill>
                <a:effectLst>
                  <a:outerShdw blurRad="50800" dist="38100" dir="2700000" algn="tl" rotWithShape="0">
                    <a:srgbClr val="000000">
                      <a:alpha val="43000"/>
                    </a:srgbClr>
                  </a:outerShdw>
                </a:effectLst>
                <a:latin typeface="Arial"/>
                <a:cs typeface="Arial"/>
              </a:rPr>
              <a:t>for</a:t>
            </a:r>
            <a:r>
              <a:rPr lang="de-DE" sz="3400" dirty="0">
                <a:solidFill>
                  <a:srgbClr val="334B7B"/>
                </a:solidFill>
                <a:effectLst>
                  <a:outerShdw blurRad="50800" dist="38100" dir="2700000" algn="tl" rotWithShape="0">
                    <a:srgbClr val="000000">
                      <a:alpha val="43000"/>
                    </a:srgbClr>
                  </a:outerShdw>
                </a:effectLst>
                <a:latin typeface="Arial"/>
                <a:cs typeface="Arial"/>
              </a:rPr>
              <a:t> </a:t>
            </a:r>
            <a:r>
              <a:rPr lang="de-DE" sz="3400" dirty="0" err="1">
                <a:solidFill>
                  <a:srgbClr val="334B7B"/>
                </a:solidFill>
                <a:effectLst>
                  <a:outerShdw blurRad="50800" dist="38100" dir="2700000" algn="tl" rotWithShape="0">
                    <a:srgbClr val="000000">
                      <a:alpha val="43000"/>
                    </a:srgbClr>
                  </a:outerShdw>
                </a:effectLst>
                <a:latin typeface="Arial"/>
                <a:cs typeface="Arial"/>
              </a:rPr>
              <a:t>community</a:t>
            </a:r>
            <a:r>
              <a:rPr lang="de-DE" sz="3400" dirty="0">
                <a:solidFill>
                  <a:srgbClr val="334B7B"/>
                </a:solidFill>
                <a:effectLst>
                  <a:outerShdw blurRad="50800" dist="38100" dir="2700000" algn="tl" rotWithShape="0">
                    <a:srgbClr val="000000">
                      <a:alpha val="43000"/>
                    </a:srgbClr>
                  </a:outerShdw>
                </a:effectLst>
                <a:latin typeface="Arial"/>
                <a:cs typeface="Arial"/>
              </a:rPr>
              <a:t> </a:t>
            </a:r>
            <a:r>
              <a:rPr lang="de-DE" sz="3400" dirty="0" err="1" smtClean="0">
                <a:solidFill>
                  <a:srgbClr val="334B7B"/>
                </a:solidFill>
                <a:effectLst>
                  <a:outerShdw blurRad="50800" dist="38100" dir="2700000" algn="tl" rotWithShape="0">
                    <a:srgbClr val="000000">
                      <a:alpha val="43000"/>
                    </a:srgbClr>
                  </a:outerShdw>
                </a:effectLst>
                <a:latin typeface="Arial"/>
                <a:cs typeface="Arial"/>
              </a:rPr>
              <a:t>sharing</a:t>
            </a:r>
            <a:r>
              <a:rPr lang="de-DE" sz="3400" dirty="0" smtClean="0">
                <a:solidFill>
                  <a:srgbClr val="334B7B"/>
                </a:solidFill>
                <a:effectLst>
                  <a:outerShdw blurRad="50800" dist="38100" dir="2700000" algn="tl" rotWithShape="0">
                    <a:srgbClr val="000000">
                      <a:alpha val="43000"/>
                    </a:srgbClr>
                  </a:outerShdw>
                </a:effectLst>
                <a:latin typeface="Arial"/>
                <a:cs typeface="Arial"/>
              </a:rPr>
              <a:t> </a:t>
            </a:r>
            <a:endParaRPr lang="de-DE" sz="3400" dirty="0">
              <a:solidFill>
                <a:srgbClr val="334B7B"/>
              </a:solidFill>
              <a:effectLst>
                <a:outerShdw blurRad="50800" dist="38100" dir="2700000" algn="tl" rotWithShape="0">
                  <a:srgbClr val="000000">
                    <a:alpha val="43000"/>
                  </a:srgbClr>
                </a:outerShdw>
              </a:effectLst>
              <a:latin typeface="Arial"/>
              <a:cs typeface="Arial"/>
            </a:endParaRPr>
          </a:p>
          <a:p>
            <a:pPr eaLnBrk="1" hangingPunct="1">
              <a:defRPr/>
            </a:pPr>
            <a:endParaRPr lang="de-DE" sz="3400" dirty="0">
              <a:solidFill>
                <a:srgbClr val="334B7B"/>
              </a:solidFill>
              <a:effectLst>
                <a:outerShdw blurRad="50800" dist="38100" dir="2700000" algn="tl" rotWithShape="0">
                  <a:srgbClr val="000000">
                    <a:alpha val="43000"/>
                  </a:srgbClr>
                </a:outerShdw>
              </a:effectLst>
              <a:latin typeface="Arial"/>
              <a:cs typeface="Arial"/>
            </a:endParaRPr>
          </a:p>
        </p:txBody>
      </p:sp>
      <p:pic>
        <p:nvPicPr>
          <p:cNvPr id="11" name="Bild 10"/>
          <p:cNvPicPr>
            <a:picLocks noChangeAspect="1"/>
          </p:cNvPicPr>
          <p:nvPr/>
        </p:nvPicPr>
        <p:blipFill>
          <a:blip r:embed="rId2"/>
          <a:stretch>
            <a:fillRect/>
          </a:stretch>
        </p:blipFill>
        <p:spPr>
          <a:xfrm>
            <a:off x="2542204" y="-21511"/>
            <a:ext cx="6813812" cy="5834942"/>
          </a:xfrm>
          <a:prstGeom prst="rect">
            <a:avLst/>
          </a:prstGeom>
        </p:spPr>
      </p:pic>
      <p:sp>
        <p:nvSpPr>
          <p:cNvPr id="3" name="TextBox 2"/>
          <p:cNvSpPr txBox="1"/>
          <p:nvPr/>
        </p:nvSpPr>
        <p:spPr>
          <a:xfrm>
            <a:off x="925158" y="6013456"/>
            <a:ext cx="6067312" cy="369332"/>
          </a:xfrm>
          <a:prstGeom prst="rect">
            <a:avLst/>
          </a:prstGeom>
          <a:noFill/>
        </p:spPr>
        <p:txBody>
          <a:bodyPr wrap="square" rtlCol="0">
            <a:spAutoFit/>
          </a:bodyPr>
          <a:lstStyle/>
          <a:p>
            <a:r>
              <a:rPr lang="en-US" dirty="0" smtClean="0">
                <a:solidFill>
                  <a:srgbClr val="334B7B"/>
                </a:solidFill>
              </a:rPr>
              <a:t>Dr. Maria </a:t>
            </a:r>
            <a:r>
              <a:rPr lang="en-US" dirty="0" err="1" smtClean="0">
                <a:solidFill>
                  <a:srgbClr val="334B7B"/>
                </a:solidFill>
              </a:rPr>
              <a:t>Biryukov</a:t>
            </a:r>
            <a:r>
              <a:rPr lang="en-US" dirty="0" smtClean="0">
                <a:solidFill>
                  <a:srgbClr val="334B7B"/>
                </a:solidFill>
              </a:rPr>
              <a:t>, </a:t>
            </a:r>
            <a:r>
              <a:rPr lang="en-US" u="sng" dirty="0" smtClean="0">
                <a:solidFill>
                  <a:srgbClr val="334B7B"/>
                </a:solidFill>
              </a:rPr>
              <a:t>Valentin Grouès</a:t>
            </a:r>
            <a:r>
              <a:rPr lang="en-US" dirty="0" smtClean="0">
                <a:solidFill>
                  <a:srgbClr val="334B7B"/>
                </a:solidFill>
              </a:rPr>
              <a:t>, </a:t>
            </a:r>
            <a:r>
              <a:rPr lang="en-US" dirty="0" err="1" smtClean="0">
                <a:solidFill>
                  <a:srgbClr val="334B7B"/>
                </a:solidFill>
              </a:rPr>
              <a:t>Venkata</a:t>
            </a:r>
            <a:r>
              <a:rPr lang="en-US" dirty="0" smtClean="0">
                <a:solidFill>
                  <a:srgbClr val="334B7B"/>
                </a:solidFill>
              </a:rPr>
              <a:t> </a:t>
            </a:r>
            <a:r>
              <a:rPr lang="en-US" dirty="0" err="1" smtClean="0">
                <a:solidFill>
                  <a:srgbClr val="334B7B"/>
                </a:solidFill>
              </a:rPr>
              <a:t>Satagopam</a:t>
            </a:r>
            <a:endParaRPr lang="en-US" dirty="0" smtClean="0">
              <a:solidFill>
                <a:srgbClr val="334B7B"/>
              </a:solidFill>
            </a:endParaRPr>
          </a:p>
        </p:txBody>
      </p:sp>
    </p:spTree>
    <p:extLst>
      <p:ext uri="{BB962C8B-B14F-4D97-AF65-F5344CB8AC3E}">
        <p14:creationId xmlns:p14="http://schemas.microsoft.com/office/powerpoint/2010/main" val="2382708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a:t>
            </a:r>
            <a:r>
              <a:rPr lang="en-US" dirty="0" smtClean="0">
                <a:solidFill>
                  <a:schemeClr val="bg1"/>
                </a:solidFill>
              </a:rPr>
              <a:t>Structure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t>Event consists of a trigger and arguments: cause (logical subject), theme (logical object), adjunct </a:t>
            </a:r>
            <a:r>
              <a:rPr lang="en-US" sz="2000" dirty="0" smtClean="0"/>
              <a:t>(contextualization)</a:t>
            </a:r>
          </a:p>
          <a:p>
            <a:r>
              <a:rPr lang="en-US" dirty="0" smtClean="0"/>
              <a:t>Additional characteristics:</a:t>
            </a:r>
          </a:p>
          <a:p>
            <a:pPr lvl="1"/>
            <a:r>
              <a:rPr lang="en-US" dirty="0"/>
              <a:t>Polarity: negative, neutral</a:t>
            </a:r>
          </a:p>
          <a:p>
            <a:pPr lvl="1"/>
            <a:r>
              <a:rPr lang="en-US" dirty="0"/>
              <a:t>Modality: analysis, fact, hypothesis, negative result </a:t>
            </a:r>
          </a:p>
          <a:p>
            <a:r>
              <a:rPr lang="en-US" dirty="0" smtClean="0">
                <a:solidFill>
                  <a:schemeClr val="bg1"/>
                </a:solidFill>
              </a:rPr>
              <a:t>“The</a:t>
            </a:r>
            <a:r>
              <a:rPr lang="en-US" dirty="0" smtClean="0">
                <a:solidFill>
                  <a:schemeClr val="accent6">
                    <a:lumMod val="10000"/>
                  </a:schemeClr>
                </a:solidFill>
              </a:rPr>
              <a:t> </a:t>
            </a:r>
            <a:r>
              <a:rPr lang="en-US" b="1" dirty="0">
                <a:solidFill>
                  <a:srgbClr val="2B8842"/>
                </a:solidFill>
              </a:rPr>
              <a:t>expression</a:t>
            </a:r>
            <a:r>
              <a:rPr lang="en-US" dirty="0">
                <a:solidFill>
                  <a:schemeClr val="accent6">
                    <a:lumMod val="10000"/>
                  </a:schemeClr>
                </a:solidFill>
              </a:rPr>
              <a:t> </a:t>
            </a:r>
            <a:r>
              <a:rPr lang="en-US" dirty="0">
                <a:solidFill>
                  <a:schemeClr val="bg1"/>
                </a:solidFill>
              </a:rPr>
              <a:t>of </a:t>
            </a:r>
            <a:r>
              <a:rPr lang="en-US" b="1" dirty="0">
                <a:solidFill>
                  <a:srgbClr val="FF0000"/>
                </a:solidFill>
              </a:rPr>
              <a:t>HIF-1alpha</a:t>
            </a:r>
            <a:r>
              <a:rPr lang="en-US" dirty="0">
                <a:solidFill>
                  <a:schemeClr val="accent6">
                    <a:lumMod val="10000"/>
                  </a:schemeClr>
                </a:solidFill>
              </a:rPr>
              <a:t> </a:t>
            </a:r>
            <a:r>
              <a:rPr lang="en-US" dirty="0">
                <a:solidFill>
                  <a:schemeClr val="bg1"/>
                </a:solidFill>
              </a:rPr>
              <a:t>in</a:t>
            </a:r>
            <a:r>
              <a:rPr lang="en-US" dirty="0">
                <a:solidFill>
                  <a:schemeClr val="accent6">
                    <a:lumMod val="10000"/>
                  </a:schemeClr>
                </a:solidFill>
              </a:rPr>
              <a:t> </a:t>
            </a:r>
            <a:r>
              <a:rPr lang="en-US" b="1" dirty="0">
                <a:solidFill>
                  <a:srgbClr val="7030A0"/>
                </a:solidFill>
              </a:rPr>
              <a:t>airway </a:t>
            </a:r>
            <a:r>
              <a:rPr lang="en-US" b="1" dirty="0" smtClean="0">
                <a:solidFill>
                  <a:srgbClr val="7030A0"/>
                </a:solidFill>
              </a:rPr>
              <a:t>epithelium, </a:t>
            </a:r>
            <a:r>
              <a:rPr lang="en-US" b="1" dirty="0">
                <a:solidFill>
                  <a:srgbClr val="7030A0"/>
                </a:solidFill>
              </a:rPr>
              <a:t>alveolar wall and blood vessel wall </a:t>
            </a:r>
            <a:r>
              <a:rPr lang="en-US" dirty="0">
                <a:solidFill>
                  <a:schemeClr val="bg1"/>
                </a:solidFill>
              </a:rPr>
              <a:t>were</a:t>
            </a:r>
            <a:r>
              <a:rPr lang="en-US" dirty="0">
                <a:solidFill>
                  <a:schemeClr val="accent6">
                    <a:lumMod val="10000"/>
                  </a:schemeClr>
                </a:solidFill>
              </a:rPr>
              <a:t> </a:t>
            </a:r>
            <a:r>
              <a:rPr lang="en-US" b="1" dirty="0">
                <a:solidFill>
                  <a:srgbClr val="2B8842"/>
                </a:solidFill>
              </a:rPr>
              <a:t>detected</a:t>
            </a:r>
            <a:r>
              <a:rPr lang="en-US" dirty="0">
                <a:solidFill>
                  <a:schemeClr val="accent6">
                    <a:lumMod val="10000"/>
                  </a:schemeClr>
                </a:solidFill>
              </a:rPr>
              <a:t> </a:t>
            </a:r>
            <a:r>
              <a:rPr lang="en-US" dirty="0">
                <a:solidFill>
                  <a:schemeClr val="bg1"/>
                </a:solidFill>
              </a:rPr>
              <a:t>by </a:t>
            </a:r>
            <a:r>
              <a:rPr lang="en-US" dirty="0" smtClean="0">
                <a:solidFill>
                  <a:schemeClr val="bg1"/>
                </a:solidFill>
              </a:rPr>
              <a:t>immunohistochemistry”. </a:t>
            </a:r>
            <a:r>
              <a:rPr lang="en-US" sz="1600" dirty="0" smtClean="0">
                <a:solidFill>
                  <a:schemeClr val="bg1"/>
                </a:solidFill>
              </a:rPr>
              <a:t>[PMID </a:t>
            </a:r>
            <a:r>
              <a:rPr lang="is-IS" sz="1600" dirty="0">
                <a:solidFill>
                  <a:schemeClr val="bg1"/>
                </a:solidFill>
              </a:rPr>
              <a:t>25108440</a:t>
            </a:r>
            <a:r>
              <a:rPr lang="en-US" sz="1600" dirty="0" smtClean="0">
                <a:solidFill>
                  <a:schemeClr val="bg1"/>
                </a:solidFill>
              </a:rPr>
              <a:t>]</a:t>
            </a:r>
          </a:p>
          <a:p>
            <a:pPr lvl="1"/>
            <a:r>
              <a:rPr lang="en-US" dirty="0" err="1" smtClean="0">
                <a:solidFill>
                  <a:schemeClr val="bg1"/>
                </a:solidFill>
              </a:rPr>
              <a:t>Gene_expression</a:t>
            </a:r>
            <a:r>
              <a:rPr lang="en-US" dirty="0" smtClean="0">
                <a:solidFill>
                  <a:schemeClr val="bg1"/>
                </a:solidFill>
              </a:rPr>
              <a:t>(Trigger=expression, Theme=HIF-1alpha,  Adjunct=airway epithelium, alveolar wall, blood vessel wall, Polarity=neutral, Modality=analysis (detected))</a:t>
            </a:r>
          </a:p>
        </p:txBody>
      </p:sp>
    </p:spTree>
    <p:extLst>
      <p:ext uri="{BB962C8B-B14F-4D97-AF65-F5344CB8AC3E}">
        <p14:creationId xmlns:p14="http://schemas.microsoft.com/office/powerpoint/2010/main" val="2025603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and Dissemination</a:t>
            </a:r>
            <a:endParaRPr lang="en-US" dirty="0"/>
          </a:p>
        </p:txBody>
      </p:sp>
      <p:grpSp>
        <p:nvGrpSpPr>
          <p:cNvPr id="4" name="Group 3"/>
          <p:cNvGrpSpPr/>
          <p:nvPr/>
        </p:nvGrpSpPr>
        <p:grpSpPr>
          <a:xfrm>
            <a:off x="5206325" y="2006929"/>
            <a:ext cx="3065808" cy="3210090"/>
            <a:chOff x="22256431" y="30751318"/>
            <a:chExt cx="5868930" cy="6145131"/>
          </a:xfrm>
          <a:solidFill>
            <a:schemeClr val="bg1"/>
          </a:solidFill>
        </p:grpSpPr>
        <p:pic>
          <p:nvPicPr>
            <p:cNvPr id="5" name="Picture 4"/>
            <p:cNvPicPr>
              <a:picLocks noChangeAspect="1"/>
            </p:cNvPicPr>
            <p:nvPr/>
          </p:nvPicPr>
          <p:blipFill>
            <a:blip r:embed="rId2"/>
            <a:stretch>
              <a:fillRect/>
            </a:stretch>
          </p:blipFill>
          <p:spPr>
            <a:xfrm>
              <a:off x="22256431" y="35270849"/>
              <a:ext cx="5868930" cy="1625600"/>
            </a:xfrm>
            <a:prstGeom prst="rect">
              <a:avLst/>
            </a:prstGeom>
            <a:grpFill/>
            <a:ln>
              <a:solidFill>
                <a:schemeClr val="accent1"/>
              </a:solidFill>
            </a:ln>
          </p:spPr>
        </p:pic>
        <p:pic>
          <p:nvPicPr>
            <p:cNvPr id="6" name="Picture 5"/>
            <p:cNvPicPr>
              <a:picLocks noChangeAspect="1"/>
            </p:cNvPicPr>
            <p:nvPr/>
          </p:nvPicPr>
          <p:blipFill>
            <a:blip r:embed="rId3"/>
            <a:stretch>
              <a:fillRect/>
            </a:stretch>
          </p:blipFill>
          <p:spPr>
            <a:xfrm>
              <a:off x="22256431" y="30751318"/>
              <a:ext cx="5868930" cy="4845888"/>
            </a:xfrm>
            <a:prstGeom prst="rect">
              <a:avLst/>
            </a:prstGeom>
            <a:grpFill/>
            <a:ln>
              <a:solidFill>
                <a:schemeClr val="accent1"/>
              </a:solidFill>
            </a:ln>
          </p:spPr>
        </p:pic>
      </p:grpSp>
      <p:sp>
        <p:nvSpPr>
          <p:cNvPr id="7" name="Content Placeholder 6"/>
          <p:cNvSpPr txBox="1">
            <a:spLocks noGrp="1"/>
          </p:cNvSpPr>
          <p:nvPr>
            <p:ph idx="1"/>
          </p:nvPr>
        </p:nvSpPr>
        <p:spPr>
          <a:xfrm>
            <a:off x="220663" y="742950"/>
            <a:ext cx="8229600" cy="2886944"/>
          </a:xfrm>
          <a:prstGeom prst="rect">
            <a:avLst/>
          </a:prstGeom>
          <a:noFill/>
        </p:spPr>
        <p:txBody>
          <a:bodyPr wrap="square" rtlCol="0">
            <a:spAutoFit/>
          </a:bodyPr>
          <a:lstStyle/>
          <a:p>
            <a:r>
              <a:rPr lang="en-US" sz="2000" dirty="0">
                <a:cs typeface="Frutiger 65 Bold"/>
              </a:rPr>
              <a:t>Stores the extracted biomedical facts as RDF in a triple </a:t>
            </a:r>
            <a:r>
              <a:rPr lang="en-US" sz="2000" dirty="0" smtClean="0">
                <a:cs typeface="Frutiger 65 Bold"/>
              </a:rPr>
              <a:t>store:</a:t>
            </a:r>
          </a:p>
          <a:p>
            <a:pPr lvl="1"/>
            <a:r>
              <a:rPr lang="en-US" sz="1600" dirty="0" err="1" smtClean="0">
                <a:cs typeface="Frutiger 65 Bold"/>
              </a:rPr>
              <a:t>BioKB</a:t>
            </a:r>
            <a:r>
              <a:rPr lang="en-US" sz="1600" dirty="0" smtClean="0">
                <a:cs typeface="Frutiger 65 Bold"/>
              </a:rPr>
              <a:t> </a:t>
            </a:r>
            <a:r>
              <a:rPr lang="en-US" sz="1600" dirty="0">
                <a:cs typeface="Frutiger 65 Bold"/>
              </a:rPr>
              <a:t>Ontology </a:t>
            </a:r>
            <a:r>
              <a:rPr lang="en-US" sz="1600" dirty="0" smtClean="0">
                <a:cs typeface="Frutiger 65 Bold"/>
              </a:rPr>
              <a:t>created</a:t>
            </a:r>
          </a:p>
          <a:p>
            <a:pPr lvl="1"/>
            <a:r>
              <a:rPr lang="en-US" sz="1600" dirty="0" err="1">
                <a:cs typeface="Frutiger 65 Bold"/>
              </a:rPr>
              <a:t>OpenLink</a:t>
            </a:r>
            <a:r>
              <a:rPr lang="en-US" sz="1600" dirty="0">
                <a:cs typeface="Frutiger 65 Bold"/>
              </a:rPr>
              <a:t> Virtuoso OSE for storage and SPARQL endpoint</a:t>
            </a:r>
          </a:p>
          <a:p>
            <a:pPr lvl="1"/>
            <a:r>
              <a:rPr lang="en-US" sz="1600" dirty="0">
                <a:cs typeface="Frutiger 65 Bold"/>
              </a:rPr>
              <a:t>Web interface under development</a:t>
            </a:r>
          </a:p>
          <a:p>
            <a:pPr lvl="1">
              <a:lnSpc>
                <a:spcPct val="150000"/>
              </a:lnSpc>
            </a:pPr>
            <a:endParaRPr lang="en-US" sz="1600" dirty="0" smtClean="0">
              <a:cs typeface="Frutiger 65 Bold"/>
            </a:endParaRPr>
          </a:p>
          <a:p>
            <a:pPr lvl="1"/>
            <a:r>
              <a:rPr lang="en-US" sz="1600" dirty="0" smtClean="0">
                <a:cs typeface="Frutiger 65 Bold"/>
              </a:rPr>
              <a:t>Approx</a:t>
            </a:r>
            <a:r>
              <a:rPr lang="en-US" sz="1600" dirty="0">
                <a:cs typeface="Frutiger 65 Bold"/>
              </a:rPr>
              <a:t>. 142 million triples</a:t>
            </a:r>
          </a:p>
          <a:p>
            <a:pPr lvl="1"/>
            <a:r>
              <a:rPr lang="en-US" sz="1600" dirty="0">
                <a:cs typeface="Frutiger 65 Bold"/>
              </a:rPr>
              <a:t>Around 11 million events</a:t>
            </a:r>
          </a:p>
          <a:p>
            <a:pPr lvl="1"/>
            <a:r>
              <a:rPr lang="en-US" sz="1600" dirty="0">
                <a:cs typeface="Frutiger 65 Bold"/>
              </a:rPr>
              <a:t>9.3 million sentences</a:t>
            </a:r>
          </a:p>
          <a:p>
            <a:pPr lvl="1"/>
            <a:r>
              <a:rPr lang="en-US" sz="1600" dirty="0">
                <a:cs typeface="Frutiger 65 Bold"/>
              </a:rPr>
              <a:t>1 million publications</a:t>
            </a:r>
          </a:p>
        </p:txBody>
      </p:sp>
      <p:sp>
        <p:nvSpPr>
          <p:cNvPr id="8" name="TextBox 7"/>
          <p:cNvSpPr txBox="1"/>
          <p:nvPr/>
        </p:nvSpPr>
        <p:spPr>
          <a:xfrm>
            <a:off x="5206325" y="5217019"/>
            <a:ext cx="3065808" cy="707886"/>
          </a:xfrm>
          <a:prstGeom prst="rect">
            <a:avLst/>
          </a:prstGeom>
          <a:noFill/>
        </p:spPr>
        <p:txBody>
          <a:bodyPr wrap="square" rtlCol="0">
            <a:spAutoFit/>
          </a:bodyPr>
          <a:lstStyle/>
          <a:p>
            <a:r>
              <a:rPr lang="en-US" sz="1050" dirty="0">
                <a:solidFill>
                  <a:srgbClr val="334B7B"/>
                </a:solidFill>
              </a:rPr>
              <a:t>Proof of concept of interactive visualization of </a:t>
            </a:r>
            <a:r>
              <a:rPr lang="en-US" sz="1050" dirty="0" err="1">
                <a:solidFill>
                  <a:srgbClr val="334B7B"/>
                </a:solidFill>
              </a:rPr>
              <a:t>BioKB</a:t>
            </a:r>
            <a:r>
              <a:rPr lang="en-US" sz="1050" dirty="0">
                <a:solidFill>
                  <a:srgbClr val="334B7B"/>
                </a:solidFill>
              </a:rPr>
              <a:t> content using live SPARQL queries</a:t>
            </a:r>
          </a:p>
          <a:p>
            <a:endParaRPr lang="en-US" dirty="0" smtClean="0">
              <a:solidFill>
                <a:srgbClr val="334B7B"/>
              </a:solidFill>
            </a:endParaRPr>
          </a:p>
        </p:txBody>
      </p:sp>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498693" y="4926160"/>
            <a:ext cx="771609" cy="836114"/>
          </a:xfrm>
          <a:prstGeom prst="rect">
            <a:avLst/>
          </a:prstGeom>
        </p:spPr>
      </p:pic>
      <p:pic>
        <p:nvPicPr>
          <p:cNvPr id="10" name="Picture 9"/>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43145" y="4895458"/>
            <a:ext cx="854162" cy="866816"/>
          </a:xfrm>
          <a:prstGeom prst="rect">
            <a:avLst/>
          </a:prstGeom>
        </p:spPr>
      </p:pic>
      <p:pic>
        <p:nvPicPr>
          <p:cNvPr id="11" name="Picture 10"/>
          <p:cNvPicPr>
            <a:picLocks noChangeAspect="1"/>
          </p:cNvPicPr>
          <p:nvPr/>
        </p:nvPicPr>
        <p:blipFill>
          <a:blip r:embed="rId6"/>
          <a:stretch>
            <a:fillRect/>
          </a:stretch>
        </p:blipFill>
        <p:spPr>
          <a:xfrm>
            <a:off x="2818088" y="4839751"/>
            <a:ext cx="1315242" cy="978230"/>
          </a:xfrm>
          <a:prstGeom prst="rect">
            <a:avLst/>
          </a:prstGeom>
        </p:spPr>
      </p:pic>
    </p:spTree>
    <p:extLst>
      <p:ext uri="{BB962C8B-B14F-4D97-AF65-F5344CB8AC3E}">
        <p14:creationId xmlns:p14="http://schemas.microsoft.com/office/powerpoint/2010/main" val="1040253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Formats and Hackathon goals</a:t>
            </a:r>
            <a:endParaRPr lang="en-US" dirty="0"/>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5071486" y="1189512"/>
            <a:ext cx="3848100" cy="5295900"/>
          </a:xfrm>
          <a:prstGeom prst="rect">
            <a:avLst/>
          </a:prstGeom>
        </p:spPr>
      </p:pic>
      <p:pic>
        <p:nvPicPr>
          <p:cNvPr id="6" name="Picture 5"/>
          <p:cNvPicPr>
            <a:picLocks noChangeAspect="1"/>
          </p:cNvPicPr>
          <p:nvPr/>
        </p:nvPicPr>
        <p:blipFill>
          <a:blip r:embed="rId3"/>
          <a:stretch>
            <a:fillRect/>
          </a:stretch>
        </p:blipFill>
        <p:spPr>
          <a:xfrm>
            <a:off x="885783" y="3365252"/>
            <a:ext cx="2527300" cy="2108200"/>
          </a:xfrm>
          <a:prstGeom prst="rect">
            <a:avLst/>
          </a:prstGeom>
        </p:spPr>
      </p:pic>
      <p:sp>
        <p:nvSpPr>
          <p:cNvPr id="7" name="TextBox 6"/>
          <p:cNvSpPr txBox="1"/>
          <p:nvPr/>
        </p:nvSpPr>
        <p:spPr>
          <a:xfrm>
            <a:off x="665018" y="1092529"/>
            <a:ext cx="3360717" cy="584775"/>
          </a:xfrm>
          <a:prstGeom prst="rect">
            <a:avLst/>
          </a:prstGeom>
          <a:noFill/>
        </p:spPr>
        <p:txBody>
          <a:bodyPr wrap="square" rtlCol="0">
            <a:spAutoFit/>
          </a:bodyPr>
          <a:lstStyle/>
          <a:p>
            <a:r>
              <a:rPr lang="en-US" sz="3200" dirty="0" err="1" smtClean="0">
                <a:solidFill>
                  <a:srgbClr val="334B7B"/>
                </a:solidFill>
              </a:rPr>
              <a:t>BioKB</a:t>
            </a:r>
            <a:r>
              <a:rPr lang="en-US" sz="3200" dirty="0" smtClean="0">
                <a:solidFill>
                  <a:srgbClr val="334B7B"/>
                </a:solidFill>
              </a:rPr>
              <a:t> Ontology</a:t>
            </a:r>
          </a:p>
        </p:txBody>
      </p:sp>
    </p:spTree>
    <p:extLst>
      <p:ext uri="{BB962C8B-B14F-4D97-AF65-F5344CB8AC3E}">
        <p14:creationId xmlns:p14="http://schemas.microsoft.com/office/powerpoint/2010/main" val="1257226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Formats and Hackathon goals</a:t>
            </a:r>
          </a:p>
        </p:txBody>
      </p:sp>
      <p:sp>
        <p:nvSpPr>
          <p:cNvPr id="3" name="Content Placeholder 2"/>
          <p:cNvSpPr>
            <a:spLocks noGrp="1"/>
          </p:cNvSpPr>
          <p:nvPr>
            <p:ph idx="1"/>
          </p:nvPr>
        </p:nvSpPr>
        <p:spPr/>
        <p:txBody>
          <a:bodyPr/>
          <a:lstStyle/>
          <a:p>
            <a:r>
              <a:rPr lang="en-US" dirty="0" smtClean="0"/>
              <a:t>Example (</a:t>
            </a:r>
            <a:r>
              <a:rPr lang="en-US" dirty="0" err="1" smtClean="0"/>
              <a:t>nquads</a:t>
            </a:r>
            <a:r>
              <a:rPr lang="en-US" dirty="0" smtClean="0"/>
              <a:t>):</a:t>
            </a:r>
          </a:p>
          <a:p>
            <a:endParaRPr lang="en-US" dirty="0" smtClean="0"/>
          </a:p>
          <a:p>
            <a:pPr marL="228600" indent="-228600">
              <a:buAutoNum type="arabicParenR"/>
            </a:pPr>
            <a:r>
              <a:rPr lang="en-US" sz="1200" dirty="0" smtClean="0"/>
              <a:t>biokbEntities:CID000000611 </a:t>
            </a:r>
            <a:r>
              <a:rPr lang="en-US" sz="1200" dirty="0" err="1" smtClean="0"/>
              <a:t>biokb#increases</a:t>
            </a:r>
            <a:r>
              <a:rPr lang="en-US" sz="1200" dirty="0" smtClean="0"/>
              <a:t> biokbEntities:ENSMUSP00000046185 biokbEvents:97c97608-bc54-11e5-9b9d-001a4ae51247_140_0 .</a:t>
            </a:r>
          </a:p>
          <a:p>
            <a:pPr marL="228600" indent="-228600">
              <a:buAutoNum type="arabicParenR"/>
            </a:pPr>
            <a:endParaRPr lang="en-US" sz="1200" dirty="0"/>
          </a:p>
          <a:p>
            <a:pPr marL="228600" indent="-228600">
              <a:buAutoNum type="arabicParenR"/>
            </a:pPr>
            <a:r>
              <a:rPr lang="en-US" sz="1200" dirty="0" smtClean="0"/>
              <a:t>biokbEvents:97c97608-bc54-11e5-9b9d-001a4ae51247_140_0 a </a:t>
            </a:r>
            <a:r>
              <a:rPr lang="en-US" sz="1200" dirty="0" err="1" smtClean="0"/>
              <a:t>biokb:Event</a:t>
            </a:r>
            <a:endParaRPr lang="en-US" sz="1200" dirty="0" smtClean="0"/>
          </a:p>
          <a:p>
            <a:pPr marL="228600" indent="-228600">
              <a:buAutoNum type="arabicParenR"/>
            </a:pPr>
            <a:endParaRPr lang="en-US" sz="1200" dirty="0"/>
          </a:p>
          <a:p>
            <a:pPr marL="228600" indent="-228600">
              <a:buAutoNum type="arabicParenR"/>
            </a:pPr>
            <a:r>
              <a:rPr lang="en-US" sz="1200" dirty="0" smtClean="0"/>
              <a:t>biokbSentences:97c97608-bc54-11e5-9b9d-001a4ae51247_140 </a:t>
            </a:r>
            <a:r>
              <a:rPr lang="en-US" sz="1200" dirty="0" err="1" smtClean="0"/>
              <a:t>biokb:hasEvent</a:t>
            </a:r>
            <a:r>
              <a:rPr lang="en-US" sz="1200" dirty="0" smtClean="0"/>
              <a:t> biokbEvents:97c97608-bc54-11e5-9b9d-001a4ae51247_140_0 .</a:t>
            </a:r>
          </a:p>
          <a:p>
            <a:pPr marL="228600" indent="-228600">
              <a:buAutoNum type="arabicParenR"/>
            </a:pPr>
            <a:endParaRPr lang="en-US" sz="1200" dirty="0" smtClean="0"/>
          </a:p>
          <a:p>
            <a:pPr marL="228600" indent="-228600">
              <a:buAutoNum type="arabicParenR"/>
            </a:pPr>
            <a:r>
              <a:rPr lang="en-US" sz="1200" dirty="0" smtClean="0"/>
              <a:t>biokbPublications:97c97608-bc54-11e5-9b9d-001a4ae51247 </a:t>
            </a:r>
            <a:r>
              <a:rPr lang="en-US" sz="1200" dirty="0" err="1" smtClean="0"/>
              <a:t>biokb:hasSentence</a:t>
            </a:r>
            <a:r>
              <a:rPr lang="en-US" sz="1200" dirty="0" smtClean="0"/>
              <a:t> biokbSentences:97c97608-bc54-11e5-9b9d-001a4ae51247_140</a:t>
            </a:r>
          </a:p>
          <a:p>
            <a:pPr marL="228600" indent="-228600">
              <a:buAutoNum type="arabicParenR"/>
            </a:pPr>
            <a:endParaRPr lang="en-US" sz="1200" dirty="0"/>
          </a:p>
          <a:p>
            <a:pPr marL="228600" indent="-228600">
              <a:buAutoNum type="arabicParenR"/>
            </a:pPr>
            <a:r>
              <a:rPr lang="en-US" sz="1200" dirty="0" smtClean="0"/>
              <a:t>biokbSentences:97c97608-bc54-11e5-9b9d-001a4ae51247_140 </a:t>
            </a:r>
            <a:r>
              <a:rPr lang="en-US" sz="1200" dirty="0" err="1" smtClean="0"/>
              <a:t>biokb:text</a:t>
            </a:r>
            <a:r>
              <a:rPr lang="en-US" sz="1200" dirty="0" smtClean="0"/>
              <a:t> </a:t>
            </a:r>
            <a:r>
              <a:rPr lang="en-US" sz="1200" dirty="0"/>
              <a:t>"The above findings let us hypothesize that </a:t>
            </a:r>
            <a:r>
              <a:rPr lang="en-US" sz="1200" dirty="0" err="1"/>
              <a:t>micromolar</a:t>
            </a:r>
            <a:r>
              <a:rPr lang="en-US" sz="1200" dirty="0"/>
              <a:t> concentrations of glutamate in cerebrospinal fluid ( CSF ) and an excess of glutamate in extracellular fluid ( in concentrations around 10 \u03BCM , which appeared to be stimulatory in our study ) , could stimulate MBP and MOG-induced T-cell proliferation and T-cell chemotactic migration towards SDF-1 , RANTES and MIP-1\u03B1 ."^^&lt;http://</a:t>
            </a:r>
            <a:r>
              <a:rPr lang="en-US" sz="1200" dirty="0" smtClean="0"/>
              <a:t>www.w3.org/2001/</a:t>
            </a:r>
            <a:r>
              <a:rPr lang="en-US" sz="1200" dirty="0" err="1" smtClean="0"/>
              <a:t>XMLSchema#string</a:t>
            </a:r>
            <a:r>
              <a:rPr lang="en-US" sz="1200" dirty="0" smtClean="0"/>
              <a:t>&gt;</a:t>
            </a:r>
            <a:endParaRPr lang="en-US" sz="1200" dirty="0"/>
          </a:p>
        </p:txBody>
      </p:sp>
    </p:spTree>
    <p:extLst>
      <p:ext uri="{BB962C8B-B14F-4D97-AF65-F5344CB8AC3E}">
        <p14:creationId xmlns:p14="http://schemas.microsoft.com/office/powerpoint/2010/main" val="12542426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Formats and Hackathon goals</a:t>
            </a:r>
            <a:endParaRPr lang="en-US" dirty="0"/>
          </a:p>
        </p:txBody>
      </p:sp>
      <p:sp>
        <p:nvSpPr>
          <p:cNvPr id="3" name="Content Placeholder 2"/>
          <p:cNvSpPr>
            <a:spLocks noGrp="1"/>
          </p:cNvSpPr>
          <p:nvPr>
            <p:ph idx="1"/>
          </p:nvPr>
        </p:nvSpPr>
        <p:spPr>
          <a:xfrm>
            <a:off x="220663" y="742950"/>
            <a:ext cx="8229600" cy="3924053"/>
          </a:xfrm>
        </p:spPr>
        <p:txBody>
          <a:bodyPr/>
          <a:lstStyle/>
          <a:p>
            <a:r>
              <a:rPr lang="en-US" dirty="0" smtClean="0"/>
              <a:t>Refine ontology to cover more use cases</a:t>
            </a:r>
          </a:p>
          <a:p>
            <a:r>
              <a:rPr lang="en-US" dirty="0" smtClean="0"/>
              <a:t>Investigate possibility of creating converters from other annotations formats so that:</a:t>
            </a:r>
          </a:p>
          <a:p>
            <a:pPr lvl="1"/>
            <a:r>
              <a:rPr lang="en-US" dirty="0" smtClean="0"/>
              <a:t>Events extractions efforts can be shared and aggregated in a triple store</a:t>
            </a:r>
          </a:p>
          <a:p>
            <a:pPr lvl="1"/>
            <a:r>
              <a:rPr lang="en-US" dirty="0" smtClean="0"/>
              <a:t>Allow federated SPARQL queries</a:t>
            </a:r>
            <a:endParaRPr lang="en-US" dirty="0"/>
          </a:p>
        </p:txBody>
      </p:sp>
    </p:spTree>
    <p:extLst>
      <p:ext uri="{BB962C8B-B14F-4D97-AF65-F5344CB8AC3E}">
        <p14:creationId xmlns:p14="http://schemas.microsoft.com/office/powerpoint/2010/main" val="974455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0663" y="52394"/>
            <a:ext cx="8202575" cy="649789"/>
          </a:xfrm>
        </p:spPr>
        <p:txBody>
          <a:bodyPr/>
          <a:lstStyle/>
          <a:p>
            <a:r>
              <a:rPr lang="en-US" sz="2800" smtClean="0"/>
              <a:t>LCSB Scraper</a:t>
            </a:r>
            <a:r>
              <a:rPr lang="en-US" sz="2800" dirty="0" smtClean="0"/>
              <a:t>, BEE and Disease maps </a:t>
            </a:r>
            <a:br>
              <a:rPr lang="en-US" sz="2800" dirty="0" smtClean="0"/>
            </a:b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2553" y="1231827"/>
            <a:ext cx="3060000" cy="4366462"/>
          </a:xfrm>
          <a:prstGeom prst="rect">
            <a:avLst/>
          </a:prstGeom>
        </p:spPr>
      </p:pic>
      <p:sp>
        <p:nvSpPr>
          <p:cNvPr id="7" name="Rectangle 6"/>
          <p:cNvSpPr/>
          <p:nvPr/>
        </p:nvSpPr>
        <p:spPr>
          <a:xfrm>
            <a:off x="1094019" y="3571538"/>
            <a:ext cx="465839" cy="301215"/>
          </a:xfrm>
          <a:prstGeom prst="rect">
            <a:avLst/>
          </a:prstGeom>
          <a:gradFill>
            <a:gsLst>
              <a:gs pos="87500">
                <a:srgbClr val="FF140B"/>
              </a:gs>
              <a:gs pos="32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rgbClr val="000000"/>
                </a:solidFill>
              </a:rPr>
              <a:t>ESCOD</a:t>
            </a:r>
            <a:endParaRPr lang="en-US" sz="600" dirty="0">
              <a:solidFill>
                <a:srgbClr val="000000"/>
              </a:solidFill>
            </a:endParaRPr>
          </a:p>
        </p:txBody>
      </p:sp>
      <p:sp>
        <p:nvSpPr>
          <p:cNvPr id="3" name="TextBox 2"/>
          <p:cNvSpPr txBox="1"/>
          <p:nvPr/>
        </p:nvSpPr>
        <p:spPr>
          <a:xfrm>
            <a:off x="5358876" y="1870267"/>
            <a:ext cx="3227294" cy="3139321"/>
          </a:xfrm>
          <a:prstGeom prst="rect">
            <a:avLst/>
          </a:prstGeom>
          <a:noFill/>
        </p:spPr>
        <p:txBody>
          <a:bodyPr wrap="square" rtlCol="0">
            <a:spAutoFit/>
          </a:bodyPr>
          <a:lstStyle/>
          <a:p>
            <a:r>
              <a:rPr lang="en-US" dirty="0" smtClean="0">
                <a:solidFill>
                  <a:srgbClr val="334B7B"/>
                </a:solidFill>
              </a:rPr>
              <a:t>Gene/Proteins:</a:t>
            </a:r>
          </a:p>
          <a:p>
            <a:pPr marL="285750" indent="-285750">
              <a:buFont typeface="Arial" charset="0"/>
              <a:buChar char="•"/>
            </a:pPr>
            <a:r>
              <a:rPr lang="en-US" dirty="0" smtClean="0">
                <a:solidFill>
                  <a:srgbClr val="334B7B"/>
                </a:solidFill>
              </a:rPr>
              <a:t>Involved</a:t>
            </a:r>
          </a:p>
          <a:p>
            <a:pPr marL="285750" indent="-285750">
              <a:buFont typeface="Arial" charset="0"/>
              <a:buChar char="•"/>
            </a:pPr>
            <a:r>
              <a:rPr lang="en-US" dirty="0" smtClean="0">
                <a:solidFill>
                  <a:srgbClr val="334B7B"/>
                </a:solidFill>
              </a:rPr>
              <a:t>Upregulated</a:t>
            </a:r>
          </a:p>
          <a:p>
            <a:pPr marL="285750" indent="-285750">
              <a:buFont typeface="Arial" charset="0"/>
              <a:buChar char="•"/>
            </a:pPr>
            <a:r>
              <a:rPr lang="en-US" dirty="0" smtClean="0">
                <a:solidFill>
                  <a:srgbClr val="334B7B"/>
                </a:solidFill>
              </a:rPr>
              <a:t>Down-regulated</a:t>
            </a:r>
          </a:p>
          <a:p>
            <a:pPr marL="285750" indent="-285750">
              <a:buFont typeface="Arial" charset="0"/>
              <a:buChar char="•"/>
            </a:pPr>
            <a:r>
              <a:rPr lang="en-US" dirty="0" smtClean="0">
                <a:solidFill>
                  <a:srgbClr val="334B7B"/>
                </a:solidFill>
              </a:rPr>
              <a:t>Susceptible</a:t>
            </a:r>
          </a:p>
          <a:p>
            <a:pPr marL="285750" indent="-285750">
              <a:buFont typeface="Arial" charset="0"/>
              <a:buChar char="•"/>
            </a:pPr>
            <a:r>
              <a:rPr lang="en-US" dirty="0" smtClean="0">
                <a:solidFill>
                  <a:srgbClr val="334B7B"/>
                </a:solidFill>
              </a:rPr>
              <a:t>Mutated</a:t>
            </a:r>
          </a:p>
          <a:p>
            <a:r>
              <a:rPr lang="en-US" dirty="0">
                <a:solidFill>
                  <a:srgbClr val="334B7B"/>
                </a:solidFill>
              </a:rPr>
              <a:t>Connections:</a:t>
            </a:r>
          </a:p>
          <a:p>
            <a:pPr marL="285750" indent="-285750">
              <a:buFont typeface="Arial" charset="0"/>
              <a:buChar char="•"/>
            </a:pPr>
            <a:r>
              <a:rPr lang="en-US" dirty="0" smtClean="0">
                <a:solidFill>
                  <a:srgbClr val="334B7B"/>
                </a:solidFill>
              </a:rPr>
              <a:t>Undirected              </a:t>
            </a:r>
            <a:endParaRPr lang="en-US" dirty="0">
              <a:solidFill>
                <a:srgbClr val="334B7B"/>
              </a:solidFill>
            </a:endParaRPr>
          </a:p>
          <a:p>
            <a:pPr marL="285750" indent="-285750">
              <a:buFont typeface="Arial" charset="0"/>
              <a:buChar char="•"/>
            </a:pPr>
            <a:r>
              <a:rPr lang="en-US" dirty="0">
                <a:solidFill>
                  <a:srgbClr val="334B7B"/>
                </a:solidFill>
              </a:rPr>
              <a:t>Directed</a:t>
            </a:r>
          </a:p>
          <a:p>
            <a:pPr marL="285750" indent="-285750">
              <a:buFont typeface="Arial" charset="0"/>
              <a:buChar char="•"/>
            </a:pPr>
            <a:r>
              <a:rPr lang="en-US" dirty="0">
                <a:solidFill>
                  <a:srgbClr val="334B7B"/>
                </a:solidFill>
              </a:rPr>
              <a:t>Hypotheses</a:t>
            </a:r>
          </a:p>
          <a:p>
            <a:pPr marL="285750" indent="-285750">
              <a:buFont typeface="Arial" charset="0"/>
              <a:buChar char="•"/>
            </a:pPr>
            <a:endParaRPr lang="en-US" dirty="0" smtClean="0">
              <a:solidFill>
                <a:srgbClr val="334B7B"/>
              </a:solidFill>
            </a:endParaRPr>
          </a:p>
        </p:txBody>
      </p:sp>
      <p:sp>
        <p:nvSpPr>
          <p:cNvPr id="4" name="Rectangle 3"/>
          <p:cNvSpPr/>
          <p:nvPr/>
        </p:nvSpPr>
        <p:spPr>
          <a:xfrm>
            <a:off x="7634119" y="2248349"/>
            <a:ext cx="247426" cy="107576"/>
          </a:xfrm>
          <a:prstGeom prst="rect">
            <a:avLst/>
          </a:prstGeom>
          <a:solidFill>
            <a:schemeClr val="tx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634119" y="2497567"/>
            <a:ext cx="247426" cy="107576"/>
          </a:xfrm>
          <a:prstGeom prst="rect">
            <a:avLst/>
          </a:prstGeom>
          <a:solidFill>
            <a:srgbClr val="FF140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34119" y="2758877"/>
            <a:ext cx="247426" cy="107576"/>
          </a:xfrm>
          <a:prstGeom prst="rect">
            <a:avLst/>
          </a:prstGeom>
          <a:solidFill>
            <a:srgbClr val="009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634119" y="3099996"/>
            <a:ext cx="247426" cy="107576"/>
          </a:xfrm>
          <a:prstGeom prst="rect">
            <a:avLst/>
          </a:prstGeom>
          <a:solidFill>
            <a:srgbClr val="61FCC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634119" y="3332352"/>
            <a:ext cx="247426" cy="107576"/>
          </a:xfrm>
          <a:prstGeom prst="rect">
            <a:avLst/>
          </a:prstGeom>
          <a:solidFill>
            <a:srgbClr val="B951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634119" y="3969572"/>
            <a:ext cx="2474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634119" y="4216997"/>
            <a:ext cx="2888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602630" y="4528969"/>
            <a:ext cx="320377" cy="0"/>
          </a:xfrm>
          <a:prstGeom prst="line">
            <a:avLst/>
          </a:prstGeom>
          <a:ln>
            <a:prstDash val="lg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39096" y="5701553"/>
            <a:ext cx="5206702" cy="584775"/>
          </a:xfrm>
          <a:prstGeom prst="rect">
            <a:avLst/>
          </a:prstGeom>
          <a:noFill/>
        </p:spPr>
        <p:txBody>
          <a:bodyPr wrap="square" rtlCol="0">
            <a:spAutoFit/>
          </a:bodyPr>
          <a:lstStyle/>
          <a:p>
            <a:pPr algn="ctr"/>
            <a:r>
              <a:rPr lang="en-US" sz="1600" dirty="0" smtClean="0">
                <a:solidFill>
                  <a:srgbClr val="334B7B"/>
                </a:solidFill>
              </a:rPr>
              <a:t>Genes/Proteins/Interactions involved in the COPD, based on the text mining</a:t>
            </a:r>
          </a:p>
        </p:txBody>
      </p:sp>
      <p:pic>
        <p:nvPicPr>
          <p:cNvPr id="21" name="Picture 2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72523" y="779177"/>
            <a:ext cx="1943100" cy="1028700"/>
          </a:xfrm>
          <a:prstGeom prst="rect">
            <a:avLst/>
          </a:prstGeom>
        </p:spPr>
      </p:pic>
    </p:spTree>
    <p:extLst>
      <p:ext uri="{BB962C8B-B14F-4D97-AF65-F5344CB8AC3E}">
        <p14:creationId xmlns:p14="http://schemas.microsoft.com/office/powerpoint/2010/main" val="727850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Sentence Analysis</a:t>
            </a:r>
            <a:endParaRPr lang="en-US" dirty="0"/>
          </a:p>
        </p:txBody>
      </p:sp>
      <p:sp>
        <p:nvSpPr>
          <p:cNvPr id="3" name="Content Placeholder 2"/>
          <p:cNvSpPr>
            <a:spLocks noGrp="1"/>
          </p:cNvSpPr>
          <p:nvPr>
            <p:ph idx="1"/>
          </p:nvPr>
        </p:nvSpPr>
        <p:spPr/>
        <p:txBody>
          <a:bodyPr/>
          <a:lstStyle/>
          <a:p>
            <a:r>
              <a:rPr lang="en-US" sz="3200" dirty="0" smtClean="0">
                <a:solidFill>
                  <a:srgbClr val="334B7B"/>
                </a:solidFill>
              </a:rPr>
              <a:t>“</a:t>
            </a:r>
            <a:r>
              <a:rPr lang="en-US" sz="3200" dirty="0">
                <a:solidFill>
                  <a:srgbClr val="334B7B"/>
                </a:solidFill>
              </a:rPr>
              <a:t>Immunoblotting analysis </a:t>
            </a:r>
            <a:r>
              <a:rPr lang="en-US" sz="3200" dirty="0">
                <a:solidFill>
                  <a:schemeClr val="bg1"/>
                </a:solidFill>
              </a:rPr>
              <a:t>shows</a:t>
            </a:r>
            <a:r>
              <a:rPr lang="en-US" sz="3200" dirty="0">
                <a:solidFill>
                  <a:srgbClr val="334B7B"/>
                </a:solidFill>
              </a:rPr>
              <a:t> that </a:t>
            </a:r>
            <a:r>
              <a:rPr lang="en-US" sz="3200" dirty="0">
                <a:solidFill>
                  <a:schemeClr val="bg1"/>
                </a:solidFill>
              </a:rPr>
              <a:t>AICAR</a:t>
            </a:r>
            <a:r>
              <a:rPr lang="en-US" sz="3200" dirty="0">
                <a:solidFill>
                  <a:srgbClr val="334B7B"/>
                </a:solidFill>
              </a:rPr>
              <a:t> </a:t>
            </a:r>
            <a:r>
              <a:rPr lang="en-US" sz="3200" dirty="0">
                <a:solidFill>
                  <a:schemeClr val="bg1"/>
                </a:solidFill>
              </a:rPr>
              <a:t>treatment causes phosphorylation </a:t>
            </a:r>
            <a:r>
              <a:rPr lang="en-US" sz="3200" dirty="0">
                <a:solidFill>
                  <a:srgbClr val="334B7B"/>
                </a:solidFill>
              </a:rPr>
              <a:t>of </a:t>
            </a:r>
            <a:r>
              <a:rPr lang="en-US" sz="3200" dirty="0">
                <a:solidFill>
                  <a:schemeClr val="bg1"/>
                </a:solidFill>
              </a:rPr>
              <a:t>AMPK</a:t>
            </a:r>
            <a:r>
              <a:rPr lang="en-US" sz="3200" dirty="0">
                <a:solidFill>
                  <a:srgbClr val="334B7B"/>
                </a:solidFill>
              </a:rPr>
              <a:t> and the downstream target ACC </a:t>
            </a:r>
            <a:r>
              <a:rPr lang="en-US" sz="3200" dirty="0" smtClean="0">
                <a:solidFill>
                  <a:srgbClr val="334B7B"/>
                </a:solidFill>
              </a:rPr>
              <a:t>but </a:t>
            </a:r>
            <a:r>
              <a:rPr lang="en-US" sz="3200" dirty="0">
                <a:solidFill>
                  <a:srgbClr val="334B7B"/>
                </a:solidFill>
              </a:rPr>
              <a:t>does not </a:t>
            </a:r>
            <a:r>
              <a:rPr lang="en-US" sz="3200" dirty="0">
                <a:solidFill>
                  <a:schemeClr val="bg1"/>
                </a:solidFill>
              </a:rPr>
              <a:t>affect phosphorylation </a:t>
            </a:r>
            <a:r>
              <a:rPr lang="en-US" sz="3200" dirty="0">
                <a:solidFill>
                  <a:srgbClr val="334B7B"/>
                </a:solidFill>
              </a:rPr>
              <a:t>of </a:t>
            </a:r>
            <a:r>
              <a:rPr lang="en-US" sz="3200" dirty="0">
                <a:solidFill>
                  <a:schemeClr val="bg1"/>
                </a:solidFill>
              </a:rPr>
              <a:t>AKT</a:t>
            </a:r>
            <a:r>
              <a:rPr lang="en-US" sz="3200" dirty="0">
                <a:solidFill>
                  <a:srgbClr val="334B7B"/>
                </a:solidFill>
              </a:rPr>
              <a:t> and </a:t>
            </a:r>
            <a:r>
              <a:rPr lang="en-US" sz="3200" dirty="0">
                <a:solidFill>
                  <a:schemeClr val="bg1"/>
                </a:solidFill>
              </a:rPr>
              <a:t>FoxO3</a:t>
            </a:r>
            <a:r>
              <a:rPr lang="en-US" sz="3200" dirty="0">
                <a:solidFill>
                  <a:srgbClr val="334B7B"/>
                </a:solidFill>
              </a:rPr>
              <a:t>.” </a:t>
            </a:r>
            <a:r>
              <a:rPr lang="en-US" dirty="0">
                <a:solidFill>
                  <a:srgbClr val="334B7B"/>
                </a:solidFill>
              </a:rPr>
              <a:t>[PMID </a:t>
            </a:r>
            <a:r>
              <a:rPr lang="is-IS" dirty="0">
                <a:solidFill>
                  <a:srgbClr val="334B7B"/>
                </a:solidFill>
              </a:rPr>
              <a:t>20400940</a:t>
            </a:r>
            <a:r>
              <a:rPr lang="is-IS" dirty="0" smtClean="0">
                <a:solidFill>
                  <a:srgbClr val="334B7B"/>
                </a:solidFill>
              </a:rPr>
              <a:t>]</a:t>
            </a:r>
          </a:p>
          <a:p>
            <a:endParaRPr lang="is-IS" dirty="0">
              <a:solidFill>
                <a:srgbClr val="334B7B"/>
              </a:solidFill>
            </a:endParaRPr>
          </a:p>
          <a:p>
            <a:r>
              <a:rPr lang="is-IS" dirty="0" smtClean="0">
                <a:solidFill>
                  <a:srgbClr val="334B7B"/>
                </a:solidFill>
              </a:rPr>
              <a:t>1st step: </a:t>
            </a:r>
            <a:r>
              <a:rPr lang="is-IS" dirty="0" smtClean="0">
                <a:solidFill>
                  <a:srgbClr val="FF0000"/>
                </a:solidFill>
                <a:hlinkClick r:id="" action="ppaction://hlinkshowjump?jump=nextslide"/>
              </a:rPr>
              <a:t>NER</a:t>
            </a:r>
            <a:endParaRPr lang="is-IS" dirty="0" smtClean="0">
              <a:solidFill>
                <a:srgbClr val="FF0000"/>
              </a:solidFill>
            </a:endParaRPr>
          </a:p>
          <a:p>
            <a:endParaRPr lang="is-IS" sz="1400" dirty="0" smtClean="0">
              <a:solidFill>
                <a:srgbClr val="334B7B"/>
              </a:solidFill>
            </a:endParaRPr>
          </a:p>
          <a:p>
            <a:endParaRPr lang="is-IS" sz="1400" dirty="0">
              <a:solidFill>
                <a:srgbClr val="334B7B"/>
              </a:solidFill>
            </a:endParaRPr>
          </a:p>
          <a:p>
            <a:endParaRPr lang="en-US" sz="1400" dirty="0">
              <a:solidFill>
                <a:srgbClr val="334B7B"/>
              </a:solidFill>
            </a:endParaRPr>
          </a:p>
        </p:txBody>
      </p:sp>
    </p:spTree>
    <p:extLst>
      <p:ext uri="{BB962C8B-B14F-4D97-AF65-F5344CB8AC3E}">
        <p14:creationId xmlns:p14="http://schemas.microsoft.com/office/powerpoint/2010/main" val="888662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NER</a:t>
            </a:r>
            <a:endParaRPr lang="en-US" dirty="0"/>
          </a:p>
        </p:txBody>
      </p:sp>
      <p:sp>
        <p:nvSpPr>
          <p:cNvPr id="3" name="Content Placeholder 2"/>
          <p:cNvSpPr>
            <a:spLocks noGrp="1"/>
          </p:cNvSpPr>
          <p:nvPr>
            <p:ph idx="1"/>
          </p:nvPr>
        </p:nvSpPr>
        <p:spPr/>
        <p:txBody>
          <a:bodyPr/>
          <a:lstStyle/>
          <a:p>
            <a:endParaRPr lang="en-US" sz="3200" dirty="0">
              <a:solidFill>
                <a:srgbClr val="334B7B"/>
              </a:solidFill>
            </a:endParaRPr>
          </a:p>
          <a:p>
            <a:endParaRPr lang="en-US" sz="3200" dirty="0" smtClean="0">
              <a:solidFill>
                <a:srgbClr val="334B7B"/>
              </a:solidFill>
            </a:endParaRPr>
          </a:p>
          <a:p>
            <a:endParaRPr lang="en-US" sz="3200" dirty="0">
              <a:solidFill>
                <a:srgbClr val="334B7B"/>
              </a:solidFill>
            </a:endParaRPr>
          </a:p>
          <a:p>
            <a:endParaRPr lang="en-US" sz="3200" dirty="0" smtClean="0">
              <a:solidFill>
                <a:srgbClr val="334B7B"/>
              </a:solidFill>
            </a:endParaRPr>
          </a:p>
          <a:p>
            <a:endParaRPr lang="en-US" sz="3200" dirty="0">
              <a:solidFill>
                <a:srgbClr val="334B7B"/>
              </a:solidFill>
            </a:endParaRPr>
          </a:p>
          <a:p>
            <a:endParaRPr lang="en-US" sz="3200" dirty="0" smtClean="0">
              <a:solidFill>
                <a:srgbClr val="334B7B"/>
              </a:solidFill>
            </a:endParaRPr>
          </a:p>
          <a:p>
            <a:endParaRPr lang="en-US" sz="3200" dirty="0">
              <a:solidFill>
                <a:srgbClr val="334B7B"/>
              </a:solidFill>
            </a:endParaRPr>
          </a:p>
          <a:p>
            <a:endParaRPr lang="en-US" sz="3200" dirty="0" smtClean="0">
              <a:solidFill>
                <a:srgbClr val="334B7B"/>
              </a:solidFill>
            </a:endParaRPr>
          </a:p>
          <a:p>
            <a:r>
              <a:rPr lang="en-US" sz="3200" dirty="0" smtClean="0">
                <a:solidFill>
                  <a:srgbClr val="334B7B"/>
                </a:solidFill>
              </a:rPr>
              <a:t>2</a:t>
            </a:r>
            <a:r>
              <a:rPr lang="en-US" sz="3200" baseline="30000" dirty="0" smtClean="0">
                <a:solidFill>
                  <a:srgbClr val="334B7B"/>
                </a:solidFill>
              </a:rPr>
              <a:t>nd</a:t>
            </a:r>
            <a:r>
              <a:rPr lang="en-US" sz="3200" dirty="0" smtClean="0">
                <a:solidFill>
                  <a:srgbClr val="334B7B"/>
                </a:solidFill>
              </a:rPr>
              <a:t> step: </a:t>
            </a:r>
            <a:r>
              <a:rPr lang="en-US" sz="3200" dirty="0" smtClean="0">
                <a:solidFill>
                  <a:srgbClr val="0096FF"/>
                </a:solidFill>
              </a:rPr>
              <a:t>syntactic dependencies</a:t>
            </a:r>
            <a:endParaRPr lang="en-US" sz="3200" dirty="0">
              <a:solidFill>
                <a:srgbClr val="0096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137397"/>
            <a:ext cx="9144000" cy="4135142"/>
          </a:xfrm>
          <a:prstGeom prst="rect">
            <a:avLst/>
          </a:prstGeom>
        </p:spPr>
      </p:pic>
      <p:sp>
        <p:nvSpPr>
          <p:cNvPr id="6" name="TextBox 5"/>
          <p:cNvSpPr txBox="1"/>
          <p:nvPr/>
        </p:nvSpPr>
        <p:spPr>
          <a:xfrm>
            <a:off x="3687250" y="1727640"/>
            <a:ext cx="5109882" cy="1477328"/>
          </a:xfrm>
          <a:prstGeom prst="rect">
            <a:avLst/>
          </a:prstGeom>
          <a:noFill/>
        </p:spPr>
        <p:txBody>
          <a:bodyPr wrap="square" rtlCol="0">
            <a:spAutoFit/>
          </a:bodyPr>
          <a:lstStyle/>
          <a:p>
            <a:r>
              <a:rPr lang="en-US" dirty="0"/>
              <a:t> </a:t>
            </a:r>
            <a:r>
              <a:rPr lang="en-US" dirty="0">
                <a:solidFill>
                  <a:srgbClr val="334B7B"/>
                </a:solidFill>
              </a:rPr>
              <a:t>“Immunoblotting analysis </a:t>
            </a:r>
            <a:r>
              <a:rPr lang="en-US" dirty="0">
                <a:solidFill>
                  <a:schemeClr val="bg1"/>
                </a:solidFill>
              </a:rPr>
              <a:t>shows</a:t>
            </a:r>
            <a:r>
              <a:rPr lang="en-US" dirty="0">
                <a:solidFill>
                  <a:srgbClr val="334B7B"/>
                </a:solidFill>
              </a:rPr>
              <a:t> that </a:t>
            </a:r>
            <a:r>
              <a:rPr lang="en-US" b="1" dirty="0">
                <a:solidFill>
                  <a:srgbClr val="FA3AFF"/>
                </a:solidFill>
              </a:rPr>
              <a:t>AICAR</a:t>
            </a:r>
            <a:r>
              <a:rPr lang="en-US" dirty="0">
                <a:solidFill>
                  <a:srgbClr val="334B7B"/>
                </a:solidFill>
              </a:rPr>
              <a:t> </a:t>
            </a:r>
            <a:r>
              <a:rPr lang="en-US" dirty="0">
                <a:solidFill>
                  <a:schemeClr val="bg1"/>
                </a:solidFill>
              </a:rPr>
              <a:t>treatment causes phosphorylation </a:t>
            </a:r>
            <a:r>
              <a:rPr lang="en-US" dirty="0">
                <a:solidFill>
                  <a:srgbClr val="334B7B"/>
                </a:solidFill>
              </a:rPr>
              <a:t>of </a:t>
            </a:r>
            <a:r>
              <a:rPr lang="en-US" b="1" dirty="0">
                <a:solidFill>
                  <a:srgbClr val="FF0000"/>
                </a:solidFill>
              </a:rPr>
              <a:t>AMPK</a:t>
            </a:r>
            <a:r>
              <a:rPr lang="en-US" dirty="0">
                <a:solidFill>
                  <a:srgbClr val="334B7B"/>
                </a:solidFill>
              </a:rPr>
              <a:t> and the downstream target ACC but does not </a:t>
            </a:r>
            <a:r>
              <a:rPr lang="en-US" dirty="0">
                <a:solidFill>
                  <a:schemeClr val="bg1"/>
                </a:solidFill>
              </a:rPr>
              <a:t>affect phosphorylation </a:t>
            </a:r>
            <a:r>
              <a:rPr lang="en-US" dirty="0">
                <a:solidFill>
                  <a:srgbClr val="334B7B"/>
                </a:solidFill>
              </a:rPr>
              <a:t>of </a:t>
            </a:r>
            <a:r>
              <a:rPr lang="en-US" b="1" dirty="0">
                <a:solidFill>
                  <a:srgbClr val="FF0000"/>
                </a:solidFill>
              </a:rPr>
              <a:t>AKT</a:t>
            </a:r>
            <a:r>
              <a:rPr lang="en-US" dirty="0">
                <a:solidFill>
                  <a:srgbClr val="334B7B"/>
                </a:solidFill>
              </a:rPr>
              <a:t> and </a:t>
            </a:r>
            <a:r>
              <a:rPr lang="en-US" b="1" dirty="0">
                <a:solidFill>
                  <a:srgbClr val="FF0000"/>
                </a:solidFill>
              </a:rPr>
              <a:t>FoxO3</a:t>
            </a:r>
            <a:r>
              <a:rPr lang="en-US" dirty="0">
                <a:solidFill>
                  <a:srgbClr val="334B7B"/>
                </a:solidFill>
              </a:rPr>
              <a:t>.”</a:t>
            </a:r>
          </a:p>
          <a:p>
            <a:endParaRPr lang="en-US" dirty="0" smtClean="0">
              <a:solidFill>
                <a:srgbClr val="334B7B"/>
              </a:solidFill>
            </a:endParaRPr>
          </a:p>
        </p:txBody>
      </p:sp>
      <p:cxnSp>
        <p:nvCxnSpPr>
          <p:cNvPr id="8" name="Straight Arrow Connector 7"/>
          <p:cNvCxnSpPr/>
          <p:nvPr/>
        </p:nvCxnSpPr>
        <p:spPr>
          <a:xfrm flipH="1">
            <a:off x="5827058" y="3795211"/>
            <a:ext cx="1524000" cy="1144122"/>
          </a:xfrm>
          <a:prstGeom prst="straightConnector1">
            <a:avLst/>
          </a:prstGeom>
          <a:ln w="28575">
            <a:solidFill>
              <a:srgbClr val="FF140B"/>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7067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2 publication flows:</a:t>
            </a:r>
          </a:p>
          <a:p>
            <a:pPr lvl="1"/>
            <a:r>
              <a:rPr lang="en-US" dirty="0" smtClean="0"/>
              <a:t>Offline: </a:t>
            </a:r>
          </a:p>
          <a:p>
            <a:pPr lvl="2"/>
            <a:r>
              <a:rPr lang="en-US" dirty="0"/>
              <a:t>S</a:t>
            </a:r>
            <a:r>
              <a:rPr lang="en-US" dirty="0" smtClean="0"/>
              <a:t>can input folder for XML and HTML files =&gt; parse and index publications</a:t>
            </a:r>
          </a:p>
          <a:p>
            <a:pPr lvl="2"/>
            <a:r>
              <a:rPr lang="en-US" dirty="0" smtClean="0"/>
              <a:t>Used for PMC publications, Elsevier and re-processing</a:t>
            </a:r>
          </a:p>
          <a:p>
            <a:pPr lvl="1"/>
            <a:r>
              <a:rPr lang="en-US" dirty="0" smtClean="0"/>
              <a:t>Online: </a:t>
            </a:r>
          </a:p>
          <a:p>
            <a:pPr lvl="2"/>
            <a:r>
              <a:rPr lang="en-US" dirty="0" smtClean="0"/>
              <a:t>Download </a:t>
            </a:r>
            <a:r>
              <a:rPr lang="en-US" dirty="0"/>
              <a:t>P</a:t>
            </a:r>
            <a:r>
              <a:rPr lang="en-US" dirty="0" smtClean="0"/>
              <a:t>ubMed records</a:t>
            </a:r>
          </a:p>
          <a:p>
            <a:pPr lvl="2"/>
            <a:r>
              <a:rPr lang="en-US" dirty="0" smtClean="0"/>
              <a:t>Download XML, PDF and HTML from journals websites</a:t>
            </a:r>
          </a:p>
          <a:p>
            <a:pPr lvl="2"/>
            <a:r>
              <a:rPr lang="en-US" dirty="0" smtClean="0"/>
              <a:t>Download PDF and additional files from PMC FTP server</a:t>
            </a:r>
            <a:endParaRPr lang="en-US" dirty="0"/>
          </a:p>
        </p:txBody>
      </p:sp>
    </p:spTree>
    <p:extLst>
      <p:ext uri="{BB962C8B-B14F-4D97-AF65-F5344CB8AC3E}">
        <p14:creationId xmlns:p14="http://schemas.microsoft.com/office/powerpoint/2010/main" val="831555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LCSB Scrapper &amp; Event extraction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56685973"/>
              </p:ext>
            </p:extLst>
          </p:nvPr>
        </p:nvGraphicFramePr>
        <p:xfrm>
          <a:off x="567533" y="778120"/>
          <a:ext cx="8063400" cy="5685437"/>
        </p:xfrm>
        <a:graphic>
          <a:graphicData uri="http://schemas.openxmlformats.org/drawingml/2006/table">
            <a:tbl>
              <a:tblPr firstRow="1" bandRow="1">
                <a:tableStyleId>{5C22544A-7EE6-4342-B048-85BDC9FD1C3A}</a:tableStyleId>
              </a:tblPr>
              <a:tblGrid>
                <a:gridCol w="2791129"/>
                <a:gridCol w="1090246"/>
                <a:gridCol w="4182025"/>
              </a:tblGrid>
              <a:tr h="523416">
                <a:tc>
                  <a:txBody>
                    <a:bodyPr/>
                    <a:lstStyle/>
                    <a:p>
                      <a:pPr algn="ctr"/>
                      <a:r>
                        <a:rPr lang="en-US" dirty="0" smtClean="0"/>
                        <a:t>Interaction</a:t>
                      </a:r>
                      <a:endParaRPr lang="en-US" dirty="0"/>
                    </a:p>
                  </a:txBody>
                  <a:tcPr/>
                </a:tc>
                <a:tc>
                  <a:txBody>
                    <a:bodyPr/>
                    <a:lstStyle/>
                    <a:p>
                      <a:r>
                        <a:rPr lang="en-US" sz="1600" dirty="0" smtClean="0"/>
                        <a:t>Location</a:t>
                      </a:r>
                      <a:endParaRPr lang="en-US" sz="1600" dirty="0"/>
                    </a:p>
                  </a:txBody>
                  <a:tcPr/>
                </a:tc>
                <a:tc>
                  <a:txBody>
                    <a:bodyPr/>
                    <a:lstStyle/>
                    <a:p>
                      <a:pPr algn="ctr"/>
                      <a:r>
                        <a:rPr lang="en-US" dirty="0" smtClean="0"/>
                        <a:t>Evidence</a:t>
                      </a:r>
                      <a:endParaRPr lang="en-US" dirty="0"/>
                    </a:p>
                  </a:txBody>
                  <a:tcPr/>
                </a:tc>
              </a:tr>
              <a:tr h="439615">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err="1" smtClean="0"/>
                        <a:t>Positive_regulation</a:t>
                      </a:r>
                      <a:r>
                        <a:rPr lang="en-US" sz="1200" dirty="0" smtClean="0"/>
                        <a:t>(BMP-6 </a:t>
                      </a:r>
                      <a:r>
                        <a:rPr lang="en-US" sz="1200" dirty="0" smtClean="0">
                          <a:sym typeface="Wingdings"/>
                        </a:rPr>
                        <a:t></a:t>
                      </a:r>
                      <a:r>
                        <a:rPr lang="en-US" sz="1200" dirty="0" smtClean="0"/>
                        <a:t> </a:t>
                      </a:r>
                      <a:r>
                        <a:rPr lang="en-US" sz="1200" dirty="0" smtClean="0">
                          <a:hlinkClick r:id="" action="ppaction://hlinkshowjump?jump=nextslide"/>
                        </a:rPr>
                        <a:t>Id1</a:t>
                      </a:r>
                      <a:r>
                        <a:rPr lang="en-US" sz="1200" dirty="0" smtClean="0"/>
                        <a:t>)</a:t>
                      </a:r>
                    </a:p>
                    <a:p>
                      <a:endParaRPr lang="en-US" sz="1200" dirty="0"/>
                    </a:p>
                  </a:txBody>
                  <a:tcPr/>
                </a:tc>
                <a:tc>
                  <a:txBody>
                    <a:bodyPr/>
                    <a:lstStyle/>
                    <a:p>
                      <a:r>
                        <a:rPr lang="en-US" sz="1200" dirty="0" smtClean="0"/>
                        <a:t>Results</a:t>
                      </a:r>
                      <a:endParaRPr lang="en-US" sz="1200" dirty="0"/>
                    </a:p>
                  </a:txBody>
                  <a:tcPr/>
                </a:tc>
                <a:tc>
                  <a:txBody>
                    <a:bodyPr/>
                    <a:lstStyle/>
                    <a:p>
                      <a:r>
                        <a:rPr lang="en-US" sz="1200" kern="1200" dirty="0" smtClean="0">
                          <a:solidFill>
                            <a:schemeClr val="dk1"/>
                          </a:solidFill>
                          <a:latin typeface="+mn-lt"/>
                          <a:ea typeface="+mn-ea"/>
                          <a:cs typeface="+mn-cs"/>
                        </a:rPr>
                        <a:t>BMP-6 induces upregulation of Id1.</a:t>
                      </a:r>
                      <a:endParaRPr lang="en-US" sz="1200" dirty="0"/>
                    </a:p>
                  </a:txBody>
                  <a:tcPr/>
                </a:tc>
              </a:tr>
              <a:tr h="914126">
                <a:tc>
                  <a:txBody>
                    <a:bodyPr/>
                    <a:lstStyle/>
                    <a:p>
                      <a:pPr marL="171450" indent="-171450">
                        <a:buFont typeface="Arial" charset="0"/>
                        <a:buChar char="•"/>
                      </a:pPr>
                      <a:r>
                        <a:rPr lang="en-US" sz="1200" dirty="0" err="1" smtClean="0"/>
                        <a:t>Positive_regulation</a:t>
                      </a:r>
                      <a:r>
                        <a:rPr lang="en-US" sz="1200" dirty="0" smtClean="0"/>
                        <a:t>(BMP-6</a:t>
                      </a:r>
                      <a:r>
                        <a:rPr lang="en-US" sz="1200" baseline="0" dirty="0" smtClean="0"/>
                        <a:t> </a:t>
                      </a:r>
                      <a:r>
                        <a:rPr lang="en-US" sz="1200" baseline="0" dirty="0" smtClean="0">
                          <a:sym typeface="Wingdings"/>
                        </a:rPr>
                        <a:t></a:t>
                      </a:r>
                      <a:r>
                        <a:rPr lang="en-US" sz="1200" dirty="0" smtClean="0"/>
                        <a:t> Id1 mRNA)</a:t>
                      </a:r>
                    </a:p>
                    <a:p>
                      <a:pPr marL="171450" indent="-171450">
                        <a:buFont typeface="Arial" charset="0"/>
                        <a:buChar char="•"/>
                      </a:pPr>
                      <a:r>
                        <a:rPr lang="en-US" sz="1200" dirty="0" smtClean="0"/>
                        <a:t>Correlation(</a:t>
                      </a:r>
                      <a:r>
                        <a:rPr lang="en-US" sz="1200" dirty="0" err="1" smtClean="0"/>
                        <a:t>Positive_regulation</a:t>
                      </a:r>
                      <a:r>
                        <a:rPr lang="en-US" sz="1200" dirty="0" smtClean="0"/>
                        <a:t>(Id1 mRNA), </a:t>
                      </a:r>
                      <a:r>
                        <a:rPr lang="en-US" sz="1200" dirty="0" err="1" smtClean="0"/>
                        <a:t>Positive_regulation</a:t>
                      </a:r>
                      <a:r>
                        <a:rPr lang="en-US" sz="1200" dirty="0" smtClean="0"/>
                        <a:t>(Id1))</a:t>
                      </a:r>
                      <a:endParaRPr lang="en-US" sz="1200" dirty="0"/>
                    </a:p>
                  </a:txBody>
                  <a:tcPr/>
                </a:tc>
                <a:tc>
                  <a:txBody>
                    <a:bodyPr/>
                    <a:lstStyle/>
                    <a:p>
                      <a:r>
                        <a:rPr lang="en-US" sz="1200" dirty="0" smtClean="0"/>
                        <a:t>Results</a:t>
                      </a:r>
                      <a:endParaRPr lang="en-US" sz="1200" dirty="0"/>
                    </a:p>
                  </a:txBody>
                  <a:tcPr/>
                </a:tc>
                <a:tc>
                  <a:txBody>
                    <a:bodyPr/>
                    <a:lstStyle/>
                    <a:p>
                      <a:r>
                        <a:rPr lang="en-US" sz="1200" kern="1200" dirty="0" smtClean="0">
                          <a:solidFill>
                            <a:schemeClr val="dk1"/>
                          </a:solidFill>
                          <a:latin typeface="+mn-lt"/>
                          <a:ea typeface="+mn-ea"/>
                          <a:cs typeface="+mn-cs"/>
                        </a:rPr>
                        <a:t>Western blot analysis revealed that the BMP-6-induced upregulation of Id1 mRNA also was correlated with upregulation of Id1 protein as well.</a:t>
                      </a:r>
                      <a:endParaRPr lang="en-US" sz="1200" dirty="0"/>
                    </a:p>
                  </a:txBody>
                  <a:tcPr/>
                </a:tc>
              </a:tr>
              <a:tr h="615461">
                <a:tc>
                  <a:txBody>
                    <a:bodyPr/>
                    <a:lstStyle/>
                    <a:p>
                      <a:r>
                        <a:rPr lang="en-US" sz="1200" dirty="0" smtClean="0"/>
                        <a:t>Regulation(BMP-6</a:t>
                      </a:r>
                      <a:r>
                        <a:rPr lang="en-US" sz="1200" baseline="0" dirty="0" smtClean="0"/>
                        <a:t> </a:t>
                      </a:r>
                      <a:r>
                        <a:rPr lang="en-US" sz="1200" baseline="0" dirty="0" smtClean="0">
                          <a:sym typeface="Wingdings"/>
                        </a:rPr>
                        <a:t></a:t>
                      </a:r>
                      <a:r>
                        <a:rPr lang="en-US" sz="1200" dirty="0" smtClean="0"/>
                        <a:t> (</a:t>
                      </a:r>
                      <a:r>
                        <a:rPr lang="en-US" sz="1200" dirty="0" err="1" smtClean="0"/>
                        <a:t>Gene_expression</a:t>
                      </a:r>
                      <a:r>
                        <a:rPr lang="en-US" sz="1200" dirty="0" smtClean="0"/>
                        <a:t>(Id2, Id3)))</a:t>
                      </a:r>
                    </a:p>
                    <a:p>
                      <a:r>
                        <a:rPr lang="en-US" sz="1200" dirty="0" smtClean="0"/>
                        <a:t>Polarity:</a:t>
                      </a:r>
                      <a:r>
                        <a:rPr lang="en-US" sz="1200" baseline="0" dirty="0" smtClean="0"/>
                        <a:t> negative (no effect)</a:t>
                      </a:r>
                      <a:endParaRPr lang="en-US" sz="1200" dirty="0"/>
                    </a:p>
                  </a:txBody>
                  <a:tcPr/>
                </a:tc>
                <a:tc>
                  <a:txBody>
                    <a:bodyPr/>
                    <a:lstStyle/>
                    <a:p>
                      <a:r>
                        <a:rPr lang="en-US" sz="1200" dirty="0" smtClean="0"/>
                        <a:t>Results</a:t>
                      </a:r>
                      <a:endParaRPr lang="en-US" sz="1200" dirty="0"/>
                    </a:p>
                  </a:txBody>
                  <a:tcPr/>
                </a:tc>
                <a:tc>
                  <a:txBody>
                    <a:bodyPr/>
                    <a:lstStyle/>
                    <a:p>
                      <a:r>
                        <a:rPr lang="en-US" sz="1200" kern="1200" dirty="0" smtClean="0">
                          <a:solidFill>
                            <a:schemeClr val="dk1"/>
                          </a:solidFill>
                          <a:latin typeface="+mn-lt"/>
                          <a:ea typeface="+mn-ea"/>
                          <a:cs typeface="+mn-cs"/>
                        </a:rPr>
                        <a:t>However, BMP-6 did not induce significant changes in the protein expression of Id2 and Id3.</a:t>
                      </a:r>
                      <a:endParaRPr lang="en-US" sz="1200" dirty="0"/>
                    </a:p>
                  </a:txBody>
                  <a:tcPr/>
                </a:tc>
              </a:tr>
              <a:tr h="661181">
                <a:tc>
                  <a:txBody>
                    <a:bodyPr/>
                    <a:lstStyle/>
                    <a:p>
                      <a:r>
                        <a:rPr lang="en-US" sz="1200" dirty="0" err="1" smtClean="0"/>
                        <a:t>Positive_regulation</a:t>
                      </a:r>
                      <a:r>
                        <a:rPr lang="en-US" sz="1200" dirty="0" smtClean="0"/>
                        <a:t>(</a:t>
                      </a:r>
                      <a:r>
                        <a:rPr lang="el-GR" sz="1200" kern="1200" dirty="0" smtClean="0">
                          <a:solidFill>
                            <a:schemeClr val="dk1"/>
                          </a:solidFill>
                          <a:latin typeface="+mn-lt"/>
                          <a:ea typeface="+mn-ea"/>
                          <a:cs typeface="+mn-cs"/>
                        </a:rPr>
                        <a:t>TGF-β</a:t>
                      </a:r>
                      <a:r>
                        <a:rPr lang="en-US" sz="1200" kern="1200" dirty="0" smtClean="0">
                          <a:solidFill>
                            <a:schemeClr val="dk1"/>
                          </a:solidFill>
                          <a:latin typeface="+mn-lt"/>
                          <a:ea typeface="+mn-ea"/>
                          <a:cs typeface="+mn-cs"/>
                        </a:rPr>
                        <a:t> signaling</a:t>
                      </a:r>
                      <a:r>
                        <a:rPr lang="en-US" sz="1200" kern="1200" baseline="0" dirty="0" smtClean="0">
                          <a:solidFill>
                            <a:schemeClr val="dk1"/>
                          </a:solidFill>
                          <a:latin typeface="+mn-lt"/>
                          <a:ea typeface="+mn-ea"/>
                          <a:cs typeface="+mn-cs"/>
                        </a:rPr>
                        <a:t> </a:t>
                      </a:r>
                      <a:r>
                        <a:rPr lang="en-US" sz="1200" kern="1200" baseline="0" dirty="0" smtClean="0">
                          <a:solidFill>
                            <a:schemeClr val="dk1"/>
                          </a:solidFill>
                          <a:latin typeface="+mn-lt"/>
                          <a:ea typeface="+mn-ea"/>
                          <a:cs typeface="+mn-cs"/>
                          <a:sym typeface="Wingdings"/>
                        </a:rPr>
                        <a:t></a:t>
                      </a:r>
                      <a:r>
                        <a:rPr lang="en-US" sz="1200" kern="1200" dirty="0" smtClean="0">
                          <a:solidFill>
                            <a:schemeClr val="dk1"/>
                          </a:solidFill>
                          <a:latin typeface="+mn-lt"/>
                          <a:ea typeface="+mn-ea"/>
                          <a:cs typeface="+mn-cs"/>
                        </a:rPr>
                        <a:t>(</a:t>
                      </a:r>
                      <a:r>
                        <a:rPr lang="en-US" sz="1200" kern="1200" dirty="0" err="1" smtClean="0">
                          <a:solidFill>
                            <a:schemeClr val="dk1"/>
                          </a:solidFill>
                          <a:latin typeface="+mn-lt"/>
                          <a:ea typeface="+mn-ea"/>
                          <a:cs typeface="+mn-cs"/>
                        </a:rPr>
                        <a:t>Gene_expression</a:t>
                      </a:r>
                      <a:r>
                        <a:rPr lang="en-US" sz="1200" kern="1200" dirty="0" smtClean="0">
                          <a:solidFill>
                            <a:schemeClr val="dk1"/>
                          </a:solidFill>
                          <a:latin typeface="+mn-lt"/>
                          <a:ea typeface="+mn-ea"/>
                          <a:cs typeface="+mn-cs"/>
                        </a:rPr>
                        <a:t>(Id2, Id3)))</a:t>
                      </a:r>
                    </a:p>
                    <a:p>
                      <a:r>
                        <a:rPr lang="en-US" sz="1200" kern="1200" dirty="0" smtClean="0">
                          <a:solidFill>
                            <a:schemeClr val="dk1"/>
                          </a:solidFill>
                          <a:latin typeface="+mn-lt"/>
                          <a:ea typeface="+mn-ea"/>
                          <a:cs typeface="+mn-cs"/>
                        </a:rPr>
                        <a:t>Context:</a:t>
                      </a:r>
                      <a:r>
                        <a:rPr lang="en-US" sz="1200" kern="1200" baseline="0" dirty="0" smtClean="0">
                          <a:solidFill>
                            <a:schemeClr val="dk1"/>
                          </a:solidFill>
                          <a:latin typeface="+mn-lt"/>
                          <a:ea typeface="+mn-ea"/>
                          <a:cs typeface="+mn-cs"/>
                        </a:rPr>
                        <a:t> </a:t>
                      </a:r>
                      <a:r>
                        <a:rPr lang="en-US" sz="1200" kern="1200" dirty="0" smtClean="0">
                          <a:solidFill>
                            <a:schemeClr val="dk1"/>
                          </a:solidFill>
                          <a:latin typeface="+mn-lt"/>
                          <a:ea typeface="+mn-ea"/>
                          <a:cs typeface="+mn-cs"/>
                        </a:rPr>
                        <a:t>B cells</a:t>
                      </a:r>
                    </a:p>
                    <a:p>
                      <a:endParaRPr lang="en-US" sz="1200" dirty="0"/>
                    </a:p>
                  </a:txBody>
                  <a:tcPr/>
                </a:tc>
                <a:tc>
                  <a:txBody>
                    <a:bodyPr/>
                    <a:lstStyle/>
                    <a:p>
                      <a:r>
                        <a:rPr lang="en-US" sz="1200" dirty="0" smtClean="0"/>
                        <a:t>Results</a:t>
                      </a:r>
                      <a:endParaRPr lang="en-US" sz="1200" dirty="0"/>
                    </a:p>
                  </a:txBody>
                  <a:tcPr/>
                </a:tc>
                <a:tc>
                  <a:txBody>
                    <a:bodyPr/>
                    <a:lstStyle/>
                    <a:p>
                      <a:r>
                        <a:rPr lang="en-US" sz="1200" kern="1200" dirty="0" smtClean="0">
                          <a:solidFill>
                            <a:schemeClr val="dk1"/>
                          </a:solidFill>
                          <a:latin typeface="+mn-lt"/>
                          <a:ea typeface="+mn-ea"/>
                          <a:cs typeface="+mn-cs"/>
                        </a:rPr>
                        <a:t>In that respect, it is noteworthy that TGF-β signaling in early and mature B cells induces both Id2 and Id3 expression</a:t>
                      </a:r>
                      <a:r>
                        <a:rPr lang="is-IS" sz="1200" kern="1200" dirty="0" smtClean="0">
                          <a:solidFill>
                            <a:schemeClr val="dk1"/>
                          </a:solidFill>
                          <a:latin typeface="+mn-lt"/>
                          <a:ea typeface="+mn-ea"/>
                          <a:cs typeface="+mn-cs"/>
                        </a:rPr>
                        <a:t>…</a:t>
                      </a:r>
                      <a:endParaRPr lang="en-US" sz="1200" dirty="0"/>
                    </a:p>
                  </a:txBody>
                  <a:tcPr/>
                </a:tc>
              </a:tr>
              <a:tr h="840544">
                <a:tc>
                  <a:txBody>
                    <a:bodyPr/>
                    <a:lstStyle/>
                    <a:p>
                      <a:r>
                        <a:rPr lang="en-US" sz="1200" dirty="0" err="1" smtClean="0"/>
                        <a:t>Gene_expression</a:t>
                      </a:r>
                      <a:r>
                        <a:rPr lang="en-US" sz="1200" dirty="0" smtClean="0"/>
                        <a:t>(</a:t>
                      </a:r>
                      <a:r>
                        <a:rPr lang="en-US" sz="1200" kern="1200" dirty="0" smtClean="0">
                          <a:solidFill>
                            <a:schemeClr val="dk1"/>
                          </a:solidFill>
                          <a:latin typeface="+mn-lt"/>
                          <a:ea typeface="+mn-ea"/>
                          <a:cs typeface="+mn-cs"/>
                        </a:rPr>
                        <a:t>Act-RIA, BMP-RII, BMP-RIB</a:t>
                      </a:r>
                      <a:r>
                        <a:rPr lang="en-US" sz="1200" dirty="0" smtClean="0"/>
                        <a:t>)</a:t>
                      </a:r>
                    </a:p>
                    <a:p>
                      <a:r>
                        <a:rPr lang="en-US" sz="1200" dirty="0" smtClean="0"/>
                        <a:t>Context: B cells</a:t>
                      </a:r>
                    </a:p>
                    <a:p>
                      <a:r>
                        <a:rPr lang="en-US" sz="1200" dirty="0" smtClean="0"/>
                        <a:t>Modality:</a:t>
                      </a:r>
                      <a:r>
                        <a:rPr lang="en-US" sz="1200" baseline="0" dirty="0" smtClean="0"/>
                        <a:t> Analysis</a:t>
                      </a:r>
                      <a:endParaRPr lang="en-US" sz="1200" dirty="0"/>
                    </a:p>
                  </a:txBody>
                  <a:tcPr/>
                </a:tc>
                <a:tc>
                  <a:txBody>
                    <a:bodyPr/>
                    <a:lstStyle/>
                    <a:p>
                      <a:r>
                        <a:rPr lang="en-US" sz="1200" dirty="0" smtClean="0"/>
                        <a:t>Results</a:t>
                      </a:r>
                      <a:endParaRPr lang="en-US" sz="1200" dirty="0"/>
                    </a:p>
                  </a:txBody>
                  <a:tcPr/>
                </a:tc>
                <a:tc>
                  <a:txBody>
                    <a:bodyPr/>
                    <a:lstStyle/>
                    <a:p>
                      <a:r>
                        <a:rPr lang="en-US" sz="1200" kern="1200" dirty="0" smtClean="0">
                          <a:solidFill>
                            <a:schemeClr val="dk1"/>
                          </a:solidFill>
                          <a:latin typeface="+mn-lt"/>
                          <a:ea typeface="+mn-ea"/>
                          <a:cs typeface="+mn-cs"/>
                        </a:rPr>
                        <a:t>Human peripheral B cells were found to express the BMP type I receptors Act-RIA and BMP-RIB, and the type II-receptors BMP-RII and Act-</a:t>
                      </a:r>
                      <a:r>
                        <a:rPr lang="en-US" sz="1200" kern="1200" dirty="0" err="1" smtClean="0">
                          <a:solidFill>
                            <a:schemeClr val="dk1"/>
                          </a:solidFill>
                          <a:latin typeface="+mn-lt"/>
                          <a:ea typeface="+mn-ea"/>
                          <a:cs typeface="+mn-cs"/>
                        </a:rPr>
                        <a:t>RIIb</a:t>
                      </a:r>
                      <a:r>
                        <a:rPr lang="en-US" sz="1200" kern="1200" dirty="0" smtClean="0">
                          <a:solidFill>
                            <a:schemeClr val="dk1"/>
                          </a:solidFill>
                          <a:latin typeface="+mn-lt"/>
                          <a:ea typeface="+mn-ea"/>
                          <a:cs typeface="+mn-cs"/>
                        </a:rPr>
                        <a:t>,..</a:t>
                      </a:r>
                      <a:endParaRPr lang="en-US" sz="1200" dirty="0"/>
                    </a:p>
                  </a:txBody>
                  <a:tcPr/>
                </a:tc>
              </a:tr>
              <a:tr h="509954">
                <a:tc>
                  <a:txBody>
                    <a:bodyPr/>
                    <a:lstStyle/>
                    <a:p>
                      <a:r>
                        <a:rPr lang="en-US" sz="1200" dirty="0" err="1" smtClean="0"/>
                        <a:t>Positive_regulation</a:t>
                      </a:r>
                      <a:r>
                        <a:rPr lang="en-US" sz="1200" dirty="0" smtClean="0"/>
                        <a:t>(BMP-6</a:t>
                      </a:r>
                      <a:r>
                        <a:rPr lang="en-US" sz="1200" baseline="0" dirty="0" smtClean="0"/>
                        <a:t> </a:t>
                      </a:r>
                      <a:r>
                        <a:rPr lang="en-US" sz="1200" baseline="0" dirty="0" smtClean="0">
                          <a:sym typeface="Wingdings"/>
                        </a:rPr>
                        <a:t></a:t>
                      </a:r>
                      <a:r>
                        <a:rPr lang="en-US" sz="1200" dirty="0" smtClean="0"/>
                        <a:t>(phosphorylation(Smad-1/5/8)))</a:t>
                      </a:r>
                      <a:endParaRPr lang="en-US" sz="1200" dirty="0"/>
                    </a:p>
                  </a:txBody>
                  <a:tcPr/>
                </a:tc>
                <a:tc>
                  <a:txBody>
                    <a:bodyPr/>
                    <a:lstStyle/>
                    <a:p>
                      <a:r>
                        <a:rPr lang="en-US" sz="1200" dirty="0" smtClean="0"/>
                        <a:t>Discussion</a:t>
                      </a:r>
                      <a:endParaRPr lang="en-US" sz="1200" dirty="0"/>
                    </a:p>
                  </a:txBody>
                  <a:tcPr/>
                </a:tc>
                <a:tc>
                  <a:txBody>
                    <a:bodyPr/>
                    <a:lstStyle/>
                    <a:p>
                      <a:r>
                        <a:rPr lang="en-US" sz="1200" kern="1200" dirty="0" smtClean="0">
                          <a:solidFill>
                            <a:schemeClr val="dk1"/>
                          </a:solidFill>
                          <a:latin typeface="+mn-lt"/>
                          <a:ea typeface="+mn-ea"/>
                          <a:cs typeface="+mn-cs"/>
                        </a:rPr>
                        <a:t>Importantly, BMP-6 induced a rapid and marked increase in Smad-1/5/8 phosphorylation.</a:t>
                      </a:r>
                      <a:endParaRPr lang="en-US" sz="1200" dirty="0"/>
                    </a:p>
                  </a:txBody>
                  <a:tcPr/>
                </a:tc>
              </a:tr>
              <a:tr h="977157">
                <a:tc>
                  <a:txBody>
                    <a:bodyPr/>
                    <a:lstStyle/>
                    <a:p>
                      <a:r>
                        <a:rPr lang="en-US" sz="1200" dirty="0" err="1" smtClean="0"/>
                        <a:t>Positive_regulation</a:t>
                      </a:r>
                      <a:r>
                        <a:rPr lang="en-US" sz="1200" dirty="0" smtClean="0"/>
                        <a:t>(BMP-2</a:t>
                      </a:r>
                      <a:r>
                        <a:rPr lang="en-US" sz="1200" baseline="0" dirty="0" smtClean="0"/>
                        <a:t> </a:t>
                      </a:r>
                      <a:r>
                        <a:rPr lang="en-US" sz="1200" baseline="0" dirty="0" smtClean="0">
                          <a:sym typeface="Wingdings"/>
                        </a:rPr>
                        <a:t> </a:t>
                      </a:r>
                      <a:r>
                        <a:rPr lang="en-US" sz="1200" dirty="0" smtClean="0"/>
                        <a:t>STAT-3)</a:t>
                      </a:r>
                    </a:p>
                    <a:p>
                      <a:r>
                        <a:rPr lang="en-US" sz="1200" dirty="0" smtClean="0"/>
                        <a:t>Context: myeloma cells</a:t>
                      </a:r>
                    </a:p>
                    <a:p>
                      <a:r>
                        <a:rPr lang="en-US" sz="1200" dirty="0" smtClean="0"/>
                        <a:t>Modality: Analysis</a:t>
                      </a:r>
                      <a:endParaRPr lang="en-US" sz="1200" dirty="0"/>
                    </a:p>
                  </a:txBody>
                  <a:tcPr/>
                </a:tc>
                <a:tc>
                  <a:txBody>
                    <a:bodyPr/>
                    <a:lstStyle/>
                    <a:p>
                      <a:r>
                        <a:rPr lang="en-US" sz="1200" dirty="0" smtClean="0"/>
                        <a:t>Discussion</a:t>
                      </a:r>
                      <a:endParaRPr lang="en-US" sz="1200" dirty="0"/>
                    </a:p>
                  </a:txBody>
                  <a:tcPr/>
                </a:tc>
                <a:tc>
                  <a:txBody>
                    <a:bodyPr/>
                    <a:lstStyle/>
                    <a:p>
                      <a:r>
                        <a:rPr lang="en-US" sz="1200" kern="1200" dirty="0" smtClean="0">
                          <a:solidFill>
                            <a:schemeClr val="dk1"/>
                          </a:solidFill>
                          <a:latin typeface="+mn-lt"/>
                          <a:ea typeface="+mn-ea"/>
                          <a:cs typeface="+mn-cs"/>
                        </a:rPr>
                        <a:t>Furthermore, BMP-2 has been shown to induce activation of STAT3 in myeloma cells [9].</a:t>
                      </a:r>
                      <a:endParaRPr lang="en-US" sz="1200" dirty="0"/>
                    </a:p>
                  </a:txBody>
                  <a:tcPr/>
                </a:tc>
              </a:tr>
            </a:tbl>
          </a:graphicData>
        </a:graphic>
      </p:graphicFrame>
      <p:cxnSp>
        <p:nvCxnSpPr>
          <p:cNvPr id="6" name="Straight Arrow Connector 5"/>
          <p:cNvCxnSpPr/>
          <p:nvPr/>
        </p:nvCxnSpPr>
        <p:spPr>
          <a:xfrm flipH="1" flipV="1">
            <a:off x="1631577" y="1972235"/>
            <a:ext cx="519953" cy="251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1968649" y="2732442"/>
            <a:ext cx="86062" cy="129092"/>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7687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endParaRPr lang="en-US" dirty="0"/>
          </a:p>
          <a:p>
            <a:r>
              <a:rPr lang="en-US" dirty="0" smtClean="0"/>
              <a:t>Goal</a:t>
            </a:r>
          </a:p>
          <a:p>
            <a:r>
              <a:rPr lang="en-US" dirty="0"/>
              <a:t>LCSB scraper</a:t>
            </a:r>
          </a:p>
          <a:p>
            <a:r>
              <a:rPr lang="en-US" dirty="0" smtClean="0"/>
              <a:t>Biomedical Events </a:t>
            </a:r>
            <a:r>
              <a:rPr lang="en-US" dirty="0"/>
              <a:t>E</a:t>
            </a:r>
            <a:r>
              <a:rPr lang="en-US" dirty="0" smtClean="0"/>
              <a:t>xtraction (BEE)</a:t>
            </a:r>
          </a:p>
          <a:p>
            <a:r>
              <a:rPr lang="en-US" dirty="0" smtClean="0"/>
              <a:t>Storage and Dissemination</a:t>
            </a:r>
          </a:p>
          <a:p>
            <a:r>
              <a:rPr lang="en-US" dirty="0" smtClean="0"/>
              <a:t>Formats and Hackathon goals</a:t>
            </a:r>
          </a:p>
        </p:txBody>
      </p:sp>
    </p:spTree>
    <p:extLst>
      <p:ext uri="{BB962C8B-B14F-4D97-AF65-F5344CB8AC3E}">
        <p14:creationId xmlns:p14="http://schemas.microsoft.com/office/powerpoint/2010/main" val="248285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LCSB Scrapper &amp; Event extraction</a:t>
            </a:r>
          </a:p>
        </p:txBody>
      </p:sp>
      <p:graphicFrame>
        <p:nvGraphicFramePr>
          <p:cNvPr id="4" name="Table 3"/>
          <p:cNvGraphicFramePr>
            <a:graphicFrameLocks noGrp="1"/>
          </p:cNvGraphicFramePr>
          <p:nvPr>
            <p:extLst>
              <p:ext uri="{D42A27DB-BD31-4B8C-83A1-F6EECF244321}">
                <p14:modId xmlns:p14="http://schemas.microsoft.com/office/powerpoint/2010/main" val="2078815576"/>
              </p:ext>
            </p:extLst>
          </p:nvPr>
        </p:nvGraphicFramePr>
        <p:xfrm>
          <a:off x="220663" y="664739"/>
          <a:ext cx="8726113" cy="6040860"/>
        </p:xfrm>
        <a:graphic>
          <a:graphicData uri="http://schemas.openxmlformats.org/drawingml/2006/table">
            <a:tbl>
              <a:tblPr firstRow="1" bandRow="1">
                <a:tableStyleId>{5C22544A-7EE6-4342-B048-85BDC9FD1C3A}</a:tableStyleId>
              </a:tblPr>
              <a:tblGrid>
                <a:gridCol w="2908704"/>
                <a:gridCol w="2019419"/>
                <a:gridCol w="3797990"/>
              </a:tblGrid>
              <a:tr h="717547">
                <a:tc>
                  <a:txBody>
                    <a:bodyPr/>
                    <a:lstStyle/>
                    <a:p>
                      <a:pPr algn="ctr"/>
                      <a:r>
                        <a:rPr lang="en-US" dirty="0" smtClean="0"/>
                        <a:t>Interaction</a:t>
                      </a:r>
                      <a:endParaRPr lang="en-US" dirty="0"/>
                    </a:p>
                  </a:txBody>
                  <a:tcPr/>
                </a:tc>
                <a:tc>
                  <a:txBody>
                    <a:bodyPr/>
                    <a:lstStyle/>
                    <a:p>
                      <a:pPr algn="ctr"/>
                      <a:r>
                        <a:rPr lang="en-US" dirty="0" smtClean="0"/>
                        <a:t>Location</a:t>
                      </a:r>
                      <a:endParaRPr lang="en-US" dirty="0"/>
                    </a:p>
                  </a:txBody>
                  <a:tcPr/>
                </a:tc>
                <a:tc>
                  <a:txBody>
                    <a:bodyPr/>
                    <a:lstStyle/>
                    <a:p>
                      <a:pPr algn="ctr"/>
                      <a:r>
                        <a:rPr lang="en-US" dirty="0" smtClean="0"/>
                        <a:t>Evidence</a:t>
                      </a:r>
                      <a:endParaRPr lang="en-US" dirty="0"/>
                    </a:p>
                  </a:txBody>
                  <a:tcPr/>
                </a:tc>
              </a:tr>
              <a:tr h="504084">
                <a:tc>
                  <a:txBody>
                    <a:bodyPr/>
                    <a:lstStyle/>
                    <a:p>
                      <a:r>
                        <a:rPr lang="en-US" sz="1000" dirty="0" smtClean="0"/>
                        <a:t>Interaction(CASK,</a:t>
                      </a:r>
                      <a:r>
                        <a:rPr lang="en-US" sz="1000" baseline="0" dirty="0" smtClean="0"/>
                        <a:t> Id1</a:t>
                      </a:r>
                      <a:r>
                        <a:rPr lang="en-US" sz="1000" dirty="0" smtClean="0"/>
                        <a:t>)</a:t>
                      </a:r>
                    </a:p>
                    <a:p>
                      <a:r>
                        <a:rPr lang="en-US" sz="1000" dirty="0" smtClean="0"/>
                        <a:t>Context: </a:t>
                      </a:r>
                      <a:r>
                        <a:rPr lang="en-US" sz="1000" kern="1200" dirty="0" smtClean="0">
                          <a:solidFill>
                            <a:schemeClr val="dk1"/>
                          </a:solidFill>
                          <a:latin typeface="+mn-lt"/>
                          <a:ea typeface="+mn-ea"/>
                          <a:cs typeface="+mn-cs"/>
                        </a:rPr>
                        <a:t>ECV304 cell</a:t>
                      </a:r>
                      <a:endParaRPr lang="en-US" sz="1000" dirty="0"/>
                    </a:p>
                  </a:txBody>
                  <a:tcPr/>
                </a:tc>
                <a:tc>
                  <a:txBody>
                    <a:bodyPr/>
                    <a:lstStyle/>
                    <a:p>
                      <a:r>
                        <a:rPr lang="cs-CZ" sz="1000" kern="1200" dirty="0" smtClean="0">
                          <a:solidFill>
                            <a:schemeClr val="dk1"/>
                          </a:solidFill>
                          <a:latin typeface="+mn-lt"/>
                          <a:ea typeface="+mn-ea"/>
                          <a:cs typeface="+mn-cs"/>
                        </a:rPr>
                        <a:t>PMID:</a:t>
                      </a:r>
                      <a:r>
                        <a:rPr lang="cs-CZ" sz="1000" kern="1200" baseline="0" dirty="0" smtClean="0">
                          <a:solidFill>
                            <a:schemeClr val="dk1"/>
                          </a:solidFill>
                          <a:latin typeface="+mn-lt"/>
                          <a:ea typeface="+mn-ea"/>
                          <a:cs typeface="+mn-cs"/>
                        </a:rPr>
                        <a:t> </a:t>
                      </a:r>
                      <a:r>
                        <a:rPr lang="cs-CZ" sz="1000" kern="1200" dirty="0" smtClean="0">
                          <a:solidFill>
                            <a:schemeClr val="dk1"/>
                          </a:solidFill>
                          <a:latin typeface="+mn-lt"/>
                          <a:ea typeface="+mn-ea"/>
                          <a:cs typeface="+mn-cs"/>
                        </a:rPr>
                        <a:t>15694377, </a:t>
                      </a:r>
                      <a:r>
                        <a:rPr lang="cs-CZ" sz="1000" kern="1200" dirty="0" err="1" smtClean="0">
                          <a:solidFill>
                            <a:schemeClr val="dk1"/>
                          </a:solidFill>
                          <a:latin typeface="+mn-lt"/>
                          <a:ea typeface="+mn-ea"/>
                          <a:cs typeface="+mn-cs"/>
                        </a:rPr>
                        <a:t>Title</a:t>
                      </a:r>
                      <a:endParaRPr lang="en-US" sz="1000" dirty="0"/>
                    </a:p>
                  </a:txBody>
                  <a:tcPr/>
                </a:tc>
                <a:tc>
                  <a:txBody>
                    <a:bodyPr/>
                    <a:lstStyle/>
                    <a:p>
                      <a:r>
                        <a:rPr lang="en-US" sz="1000" kern="1200" dirty="0" smtClean="0">
                          <a:solidFill>
                            <a:schemeClr val="dk1"/>
                          </a:solidFill>
                          <a:latin typeface="+mn-lt"/>
                          <a:ea typeface="+mn-ea"/>
                          <a:cs typeface="+mn-cs"/>
                        </a:rPr>
                        <a:t>CASK inhibits ECV304 cell growth and interacts with Id1.</a:t>
                      </a:r>
                      <a:endParaRPr lang="en-US" sz="1000" dirty="0"/>
                    </a:p>
                  </a:txBody>
                  <a:tcPr/>
                </a:tc>
              </a:tr>
              <a:tr h="610815">
                <a:tc>
                  <a:txBody>
                    <a:bodyPr/>
                    <a:lstStyle/>
                    <a:p>
                      <a:r>
                        <a:rPr lang="en-US" sz="1000" dirty="0" smtClean="0"/>
                        <a:t>Binding(MIDA1, Id1)</a:t>
                      </a:r>
                      <a:endParaRPr lang="en-US" sz="1000" dirty="0"/>
                    </a:p>
                  </a:txBody>
                  <a:tcPr/>
                </a:tc>
                <a:tc>
                  <a:txBody>
                    <a:bodyPr/>
                    <a:lstStyle/>
                    <a:p>
                      <a:r>
                        <a:rPr lang="cs-CZ" sz="1000" kern="1200" dirty="0" smtClean="0">
                          <a:solidFill>
                            <a:schemeClr val="dk1"/>
                          </a:solidFill>
                          <a:latin typeface="+mn-lt"/>
                          <a:ea typeface="+mn-ea"/>
                          <a:cs typeface="+mn-cs"/>
                        </a:rPr>
                        <a:t>PMID:</a:t>
                      </a:r>
                      <a:r>
                        <a:rPr lang="cs-CZ" sz="1000" kern="1200" baseline="0" dirty="0" smtClean="0">
                          <a:solidFill>
                            <a:schemeClr val="dk1"/>
                          </a:solidFill>
                          <a:latin typeface="+mn-lt"/>
                          <a:ea typeface="+mn-ea"/>
                          <a:cs typeface="+mn-cs"/>
                        </a:rPr>
                        <a:t> </a:t>
                      </a:r>
                      <a:r>
                        <a:rPr lang="cs-CZ" sz="1000" kern="1200" dirty="0" smtClean="0">
                          <a:solidFill>
                            <a:schemeClr val="dk1"/>
                          </a:solidFill>
                          <a:latin typeface="+mn-lt"/>
                          <a:ea typeface="+mn-ea"/>
                          <a:cs typeface="+mn-cs"/>
                        </a:rPr>
                        <a:t>15694377, FT</a:t>
                      </a:r>
                      <a:endParaRPr lang="en-US" sz="1000" dirty="0"/>
                    </a:p>
                  </a:txBody>
                  <a:tcPr/>
                </a:tc>
                <a:tc>
                  <a:txBody>
                    <a:bodyPr/>
                    <a:lstStyle/>
                    <a:p>
                      <a:r>
                        <a:rPr lang="en-US" sz="1000" kern="1200" dirty="0" smtClean="0">
                          <a:solidFill>
                            <a:schemeClr val="dk1"/>
                          </a:solidFill>
                          <a:latin typeface="+mn-lt"/>
                          <a:ea typeface="+mn-ea"/>
                          <a:cs typeface="+mn-cs"/>
                        </a:rPr>
                        <a:t>In addition , Id1 interacts with the growth-regulating MIDA1 protein , which has the sequence-specific DNA binding activity [19].</a:t>
                      </a:r>
                      <a:endParaRPr lang="en-US" sz="1000" dirty="0"/>
                    </a:p>
                  </a:txBody>
                  <a:tcPr/>
                </a:tc>
              </a:tr>
              <a:tr h="756360">
                <a:tc>
                  <a:txBody>
                    <a:bodyPr/>
                    <a:lstStyle/>
                    <a:p>
                      <a:pPr marL="171450" indent="-171450">
                        <a:buFont typeface="Arial" charset="0"/>
                        <a:buChar char="•"/>
                      </a:pPr>
                      <a:r>
                        <a:rPr lang="en-US" sz="1000" dirty="0" err="1" smtClean="0"/>
                        <a:t>Positive_regulation</a:t>
                      </a:r>
                      <a:r>
                        <a:rPr lang="en-US" sz="1000" dirty="0" smtClean="0"/>
                        <a:t>(</a:t>
                      </a:r>
                      <a:r>
                        <a:rPr lang="en-US" sz="1000" dirty="0" err="1" smtClean="0"/>
                        <a:t>Negative_regulation</a:t>
                      </a:r>
                      <a:r>
                        <a:rPr lang="en-US" sz="1000" dirty="0" smtClean="0"/>
                        <a:t>(Id1)</a:t>
                      </a:r>
                      <a:r>
                        <a:rPr lang="en-US" sz="1000" baseline="0" dirty="0" smtClean="0"/>
                        <a:t> </a:t>
                      </a:r>
                      <a:r>
                        <a:rPr lang="en-US" sz="1000" baseline="0" dirty="0" smtClean="0">
                          <a:sym typeface="Wingdings"/>
                        </a:rPr>
                        <a:t></a:t>
                      </a:r>
                      <a:r>
                        <a:rPr lang="en-US" sz="1000" dirty="0" smtClean="0"/>
                        <a:t> </a:t>
                      </a:r>
                      <a:r>
                        <a:rPr lang="en-US" sz="1000" dirty="0" err="1" smtClean="0"/>
                        <a:t>Gene_expression</a:t>
                      </a:r>
                      <a:r>
                        <a:rPr lang="en-US" sz="1000" dirty="0" smtClean="0"/>
                        <a:t>(S100A9))</a:t>
                      </a:r>
                    </a:p>
                    <a:p>
                      <a:pPr marL="171450" indent="-171450">
                        <a:buFont typeface="Arial" charset="0"/>
                        <a:buChar char="•"/>
                      </a:pPr>
                      <a:r>
                        <a:rPr lang="en-US" sz="1000" dirty="0" err="1" smtClean="0"/>
                        <a:t>Negative_regulation</a:t>
                      </a:r>
                      <a:r>
                        <a:rPr lang="en-US" sz="1000" dirty="0" smtClean="0"/>
                        <a:t>(</a:t>
                      </a:r>
                      <a:r>
                        <a:rPr lang="en-US" sz="1000" dirty="0" err="1" smtClean="0"/>
                        <a:t>Negative_regulation</a:t>
                      </a:r>
                      <a:r>
                        <a:rPr lang="en-US" sz="1000" dirty="0" smtClean="0"/>
                        <a:t>(Id1)</a:t>
                      </a:r>
                      <a:r>
                        <a:rPr lang="en-US" sz="1000" baseline="0" dirty="0" smtClean="0"/>
                        <a:t> </a:t>
                      </a:r>
                      <a:r>
                        <a:rPr lang="en-US" sz="1000" baseline="0" dirty="0" smtClean="0">
                          <a:sym typeface="Wingdings"/>
                        </a:rPr>
                        <a:t></a:t>
                      </a:r>
                      <a:r>
                        <a:rPr lang="en-US" sz="1000" dirty="0" smtClean="0"/>
                        <a:t> </a:t>
                      </a:r>
                      <a:r>
                        <a:rPr lang="en-US" sz="1000" dirty="0" err="1" smtClean="0"/>
                        <a:t>Gene_expression</a:t>
                      </a:r>
                      <a:r>
                        <a:rPr lang="en-US" sz="1000" dirty="0" smtClean="0"/>
                        <a:t>(</a:t>
                      </a:r>
                      <a:r>
                        <a:rPr lang="en-US" sz="1000" dirty="0" err="1" smtClean="0"/>
                        <a:t>RhoC</a:t>
                      </a:r>
                      <a:r>
                        <a:rPr lang="en-US" sz="1000" dirty="0" smtClean="0"/>
                        <a:t>))</a:t>
                      </a:r>
                      <a:endParaRPr lang="en-US" sz="1000" dirty="0"/>
                    </a:p>
                  </a:txBody>
                  <a:tcPr/>
                </a:tc>
                <a:tc>
                  <a:txBody>
                    <a:bodyPr/>
                    <a:lstStyle/>
                    <a:p>
                      <a:r>
                        <a:rPr lang="en-US" sz="1000" dirty="0" smtClean="0"/>
                        <a:t>PMID: </a:t>
                      </a:r>
                      <a:r>
                        <a:rPr lang="cs-CZ" sz="1000" kern="1200" dirty="0" smtClean="0">
                          <a:solidFill>
                            <a:schemeClr val="dk1"/>
                          </a:solidFill>
                          <a:latin typeface="+mn-lt"/>
                          <a:ea typeface="+mn-ea"/>
                          <a:cs typeface="+mn-cs"/>
                        </a:rPr>
                        <a:t>24948111, </a:t>
                      </a:r>
                      <a:r>
                        <a:rPr lang="is-IS" sz="1000" kern="1200" dirty="0" smtClean="0">
                          <a:solidFill>
                            <a:schemeClr val="dk1"/>
                          </a:solidFill>
                          <a:latin typeface="+mn-lt"/>
                          <a:ea typeface="+mn-ea"/>
                          <a:cs typeface="+mn-cs"/>
                        </a:rPr>
                        <a:t>Results</a:t>
                      </a:r>
                      <a:endParaRPr lang="en-US" sz="1000" dirty="0"/>
                    </a:p>
                  </a:txBody>
                  <a:tcPr/>
                </a:tc>
                <a:tc>
                  <a:txBody>
                    <a:bodyPr/>
                    <a:lstStyle/>
                    <a:p>
                      <a:r>
                        <a:rPr lang="en-US" sz="1000" kern="1200" dirty="0" smtClean="0">
                          <a:solidFill>
                            <a:schemeClr val="dk1"/>
                          </a:solidFill>
                          <a:latin typeface="+mn-lt"/>
                          <a:ea typeface="+mn-ea"/>
                          <a:cs typeface="+mn-cs"/>
                        </a:rPr>
                        <a:t>Knockdown of Id1 in MDA-MB-436 cells that express high level of Id1 but low level of S100A9 resulted in the upregulation of S100A9 expression and the downregulation of </a:t>
                      </a:r>
                      <a:r>
                        <a:rPr lang="en-US" sz="1000" kern="1200" dirty="0" err="1" smtClean="0">
                          <a:solidFill>
                            <a:schemeClr val="dk1"/>
                          </a:solidFill>
                          <a:latin typeface="+mn-lt"/>
                          <a:ea typeface="+mn-ea"/>
                          <a:cs typeface="+mn-cs"/>
                        </a:rPr>
                        <a:t>RhoC</a:t>
                      </a:r>
                      <a:r>
                        <a:rPr lang="en-US" sz="1000" kern="1200" dirty="0" smtClean="0">
                          <a:solidFill>
                            <a:schemeClr val="dk1"/>
                          </a:solidFill>
                          <a:latin typeface="+mn-lt"/>
                          <a:ea typeface="+mn-ea"/>
                          <a:cs typeface="+mn-cs"/>
                        </a:rPr>
                        <a:t> expression ( Fig. 5C ) .</a:t>
                      </a:r>
                      <a:endParaRPr lang="en-US" sz="1000" dirty="0"/>
                    </a:p>
                  </a:txBody>
                  <a:tcPr/>
                </a:tc>
              </a:tr>
              <a:tr h="924440">
                <a:tc>
                  <a:txBody>
                    <a:bodyPr/>
                    <a:lstStyle/>
                    <a:p>
                      <a:pPr marL="171450" indent="-171450">
                        <a:buFont typeface="Arial" charset="0"/>
                        <a:buChar char="•"/>
                      </a:pPr>
                      <a:r>
                        <a:rPr lang="en-US" sz="1000" dirty="0" smtClean="0"/>
                        <a:t>Correlation((</a:t>
                      </a:r>
                      <a:r>
                        <a:rPr lang="en-US" sz="1000" dirty="0" err="1" smtClean="0"/>
                        <a:t>Gene_expression</a:t>
                      </a:r>
                      <a:r>
                        <a:rPr lang="en-US" sz="1000" dirty="0" smtClean="0"/>
                        <a:t>(Id1), </a:t>
                      </a:r>
                      <a:r>
                        <a:rPr lang="en-US" sz="1000" dirty="0" err="1" smtClean="0"/>
                        <a:t>Negative_regulation</a:t>
                      </a:r>
                      <a:r>
                        <a:rPr lang="en-US" sz="1000" dirty="0" smtClean="0"/>
                        <a:t>(p16))</a:t>
                      </a:r>
                    </a:p>
                    <a:p>
                      <a:pPr marL="171450" indent="-171450">
                        <a:buFont typeface="Arial" charset="0"/>
                        <a:buChar char="•"/>
                      </a:pPr>
                      <a:r>
                        <a:rPr lang="en-US" sz="1000" dirty="0" err="1" smtClean="0"/>
                        <a:t>Negative_regulation</a:t>
                      </a:r>
                      <a:r>
                        <a:rPr lang="en-US" sz="1000" dirty="0" smtClean="0"/>
                        <a:t>(Id1 </a:t>
                      </a:r>
                      <a:r>
                        <a:rPr lang="en-US" sz="1000" dirty="0" smtClean="0">
                          <a:sym typeface="Wingdings"/>
                        </a:rPr>
                        <a:t></a:t>
                      </a:r>
                      <a:r>
                        <a:rPr lang="en-US" sz="1000" dirty="0" smtClean="0"/>
                        <a:t> p16)</a:t>
                      </a:r>
                    </a:p>
                    <a:p>
                      <a:r>
                        <a:rPr lang="en-US" sz="1000" dirty="0" smtClean="0"/>
                        <a:t>Context: </a:t>
                      </a:r>
                      <a:r>
                        <a:rPr lang="en-US" sz="1000" dirty="0" err="1" smtClean="0"/>
                        <a:t>melanome</a:t>
                      </a:r>
                      <a:endParaRPr lang="en-US" sz="1000" dirty="0" smtClean="0"/>
                    </a:p>
                    <a:p>
                      <a:r>
                        <a:rPr lang="en-US" sz="1000" dirty="0" smtClean="0"/>
                        <a:t>Modality: Analysis</a:t>
                      </a:r>
                      <a:endParaRPr lang="en-US" sz="1000" dirty="0"/>
                    </a:p>
                  </a:txBody>
                  <a:tcPr/>
                </a:tc>
                <a:tc>
                  <a:txBody>
                    <a:bodyPr/>
                    <a:lstStyle/>
                    <a:p>
                      <a:r>
                        <a:rPr lang="en-US" sz="1000" dirty="0" smtClean="0"/>
                        <a:t>PMID:</a:t>
                      </a:r>
                      <a:r>
                        <a:rPr lang="is-IS" sz="1000" kern="1200" dirty="0" smtClean="0">
                          <a:solidFill>
                            <a:schemeClr val="dk1"/>
                          </a:solidFill>
                          <a:latin typeface="+mn-lt"/>
                          <a:ea typeface="+mn-ea"/>
                          <a:cs typeface="+mn-cs"/>
                        </a:rPr>
                        <a:t>15596294, Results</a:t>
                      </a:r>
                      <a:endParaRPr lang="en-US" sz="1000" dirty="0"/>
                    </a:p>
                  </a:txBody>
                  <a:tcPr/>
                </a:tc>
                <a:tc>
                  <a:txBody>
                    <a:bodyPr/>
                    <a:lstStyle/>
                    <a:p>
                      <a:r>
                        <a:rPr lang="en-US" sz="1000" kern="1200" dirty="0" smtClean="0">
                          <a:solidFill>
                            <a:schemeClr val="dk1"/>
                          </a:solidFill>
                          <a:latin typeface="+mn-lt"/>
                          <a:ea typeface="+mn-ea"/>
                          <a:cs typeface="+mn-cs"/>
                        </a:rPr>
                        <a:t>Id1 expression is also found to correlate with decreased p16 expression in the early melanoma , indicating that Id1 inactivates the p16 in early melanomas [ 20].</a:t>
                      </a:r>
                      <a:endParaRPr lang="en-US" sz="1000" dirty="0"/>
                    </a:p>
                  </a:txBody>
                  <a:tcPr/>
                </a:tc>
              </a:tr>
              <a:tr h="717547">
                <a:tc>
                  <a:txBody>
                    <a:bodyPr/>
                    <a:lstStyle/>
                    <a:p>
                      <a:r>
                        <a:rPr lang="en-US" sz="1000" dirty="0" err="1" smtClean="0"/>
                        <a:t>Negative_regulation</a:t>
                      </a:r>
                      <a:r>
                        <a:rPr lang="en-US" sz="1000" dirty="0" smtClean="0"/>
                        <a:t>(</a:t>
                      </a:r>
                      <a:r>
                        <a:rPr lang="en-US" sz="1000" dirty="0" err="1" smtClean="0"/>
                        <a:t>Positive_regulation</a:t>
                      </a:r>
                      <a:r>
                        <a:rPr lang="en-US" sz="1000" dirty="0" smtClean="0"/>
                        <a:t>(FOXO3a)</a:t>
                      </a:r>
                      <a:r>
                        <a:rPr lang="en-US" sz="1000" baseline="0" dirty="0" smtClean="0"/>
                        <a:t> </a:t>
                      </a:r>
                      <a:r>
                        <a:rPr lang="en-US" sz="1000" baseline="0" dirty="0" smtClean="0">
                          <a:sym typeface="Wingdings"/>
                        </a:rPr>
                        <a:t></a:t>
                      </a:r>
                      <a:r>
                        <a:rPr lang="en-US" sz="1000" dirty="0" smtClean="0"/>
                        <a:t> Id1 </a:t>
                      </a:r>
                      <a:r>
                        <a:rPr lang="en-US" sz="1000" dirty="0" err="1" smtClean="0"/>
                        <a:t>mRna</a:t>
                      </a:r>
                      <a:r>
                        <a:rPr lang="en-US" sz="1000" dirty="0" smtClean="0"/>
                        <a:t>)</a:t>
                      </a:r>
                      <a:endParaRPr lang="en-US" sz="1000" dirty="0"/>
                    </a:p>
                  </a:txBody>
                  <a:tcPr/>
                </a:tc>
                <a:tc>
                  <a:txBody>
                    <a:bodyPr/>
                    <a:lstStyle/>
                    <a:p>
                      <a:r>
                        <a:rPr lang="en-US" sz="1000" dirty="0" smtClean="0"/>
                        <a:t>PMID: </a:t>
                      </a:r>
                      <a:r>
                        <a:rPr lang="is-IS" sz="1000" kern="1200" dirty="0" smtClean="0">
                          <a:solidFill>
                            <a:schemeClr val="dk1"/>
                          </a:solidFill>
                          <a:latin typeface="+mn-lt"/>
                          <a:ea typeface="+mn-ea"/>
                          <a:cs typeface="+mn-cs"/>
                        </a:rPr>
                        <a:t>17132628, Results</a:t>
                      </a:r>
                      <a:endParaRPr lang="en-US" sz="1000" dirty="0"/>
                    </a:p>
                  </a:txBody>
                  <a:tcPr/>
                </a:tc>
                <a:tc>
                  <a:txBody>
                    <a:bodyPr/>
                    <a:lstStyle/>
                    <a:p>
                      <a:r>
                        <a:rPr lang="en-US" sz="1000" kern="1200" dirty="0" smtClean="0">
                          <a:solidFill>
                            <a:schemeClr val="dk1"/>
                          </a:solidFill>
                          <a:latin typeface="+mn-lt"/>
                          <a:ea typeface="+mn-ea"/>
                          <a:cs typeface="+mn-cs"/>
                        </a:rPr>
                        <a:t>FOXO3a activation resulted in a very rapid down-regulation of Id1 mRNA, which was maintained for at least 24 h.</a:t>
                      </a:r>
                      <a:endParaRPr lang="en-US" sz="1000" dirty="0"/>
                    </a:p>
                  </a:txBody>
                  <a:tcPr/>
                </a:tc>
              </a:tr>
              <a:tr h="717547">
                <a:tc>
                  <a:txBody>
                    <a:bodyPr/>
                    <a:lstStyle/>
                    <a:p>
                      <a:pPr marL="171450" indent="-171450">
                        <a:buFont typeface="Arial" charset="0"/>
                        <a:buChar char="•"/>
                      </a:pPr>
                      <a:r>
                        <a:rPr lang="en-US" sz="1000" dirty="0" smtClean="0"/>
                        <a:t>Regulation((Id1, Id3)</a:t>
                      </a:r>
                      <a:r>
                        <a:rPr lang="en-US" sz="1000" baseline="0" dirty="0" smtClean="0"/>
                        <a:t> </a:t>
                      </a:r>
                      <a:r>
                        <a:rPr lang="en-US" sz="1000" baseline="0" dirty="0" smtClean="0">
                          <a:sym typeface="Wingdings"/>
                        </a:rPr>
                        <a:t></a:t>
                      </a:r>
                      <a:r>
                        <a:rPr lang="en-US" sz="1000" dirty="0" smtClean="0"/>
                        <a:t> VEGF)</a:t>
                      </a:r>
                    </a:p>
                    <a:p>
                      <a:pPr marL="171450" indent="-171450">
                        <a:buFont typeface="Arial" charset="0"/>
                        <a:buChar char="•"/>
                      </a:pPr>
                      <a:r>
                        <a:rPr lang="en-US" sz="1000" dirty="0" smtClean="0"/>
                        <a:t>Regulation(VEGF</a:t>
                      </a:r>
                      <a:r>
                        <a:rPr lang="en-US" sz="1000" baseline="0" dirty="0" smtClean="0"/>
                        <a:t> </a:t>
                      </a:r>
                      <a:r>
                        <a:rPr lang="en-US" sz="1000" baseline="0" dirty="0" smtClean="0">
                          <a:sym typeface="Wingdings"/>
                        </a:rPr>
                        <a:t></a:t>
                      </a:r>
                      <a:r>
                        <a:rPr lang="en-US" sz="1000" dirty="0" smtClean="0"/>
                        <a:t> (Id1,</a:t>
                      </a:r>
                      <a:r>
                        <a:rPr lang="en-US" sz="1000" baseline="0" dirty="0" smtClean="0"/>
                        <a:t> Id3</a:t>
                      </a:r>
                      <a:r>
                        <a:rPr lang="en-US" sz="1000" dirty="0" smtClean="0"/>
                        <a:t>))</a:t>
                      </a:r>
                    </a:p>
                    <a:p>
                      <a:r>
                        <a:rPr lang="en-US" sz="1000" dirty="0" smtClean="0"/>
                        <a:t>Modality: Analysis</a:t>
                      </a:r>
                      <a:endParaRPr lang="en-US" sz="1000" dirty="0"/>
                    </a:p>
                  </a:txBody>
                  <a:tcPr/>
                </a:tc>
                <a:tc>
                  <a:txBody>
                    <a:bodyPr/>
                    <a:lstStyle/>
                    <a:p>
                      <a:r>
                        <a:rPr lang="en-US" sz="1000" dirty="0" smtClean="0"/>
                        <a:t>PMID: </a:t>
                      </a:r>
                      <a:r>
                        <a:rPr lang="is-IS" sz="1000" kern="1200" dirty="0" smtClean="0">
                          <a:solidFill>
                            <a:schemeClr val="dk1"/>
                          </a:solidFill>
                          <a:latin typeface="+mn-lt"/>
                          <a:ea typeface="+mn-ea"/>
                          <a:cs typeface="+mn-cs"/>
                        </a:rPr>
                        <a:t>25061504, </a:t>
                      </a:r>
                      <a:r>
                        <a:rPr lang="en-US" sz="1000" dirty="0" smtClean="0"/>
                        <a:t>Discussion</a:t>
                      </a:r>
                      <a:endParaRPr lang="en-US" sz="1000" dirty="0"/>
                    </a:p>
                  </a:txBody>
                  <a:tcPr/>
                </a:tc>
                <a:tc>
                  <a:txBody>
                    <a:bodyPr/>
                    <a:lstStyle/>
                    <a:p>
                      <a:r>
                        <a:rPr lang="en-US" sz="1000" kern="1200" dirty="0" smtClean="0">
                          <a:solidFill>
                            <a:schemeClr val="dk1"/>
                          </a:solidFill>
                          <a:latin typeface="+mn-lt"/>
                          <a:ea typeface="+mn-ea"/>
                          <a:cs typeface="+mn-cs"/>
                        </a:rPr>
                        <a:t>Earlier studies have shown that not only can Id1 and Id3 affect VEGF, but also that VEGF can influence Id1 and Id3.</a:t>
                      </a:r>
                      <a:endParaRPr lang="en-US" sz="1000" dirty="0"/>
                    </a:p>
                  </a:txBody>
                  <a:tcPr/>
                </a:tc>
              </a:tr>
              <a:tr h="1092520">
                <a:tc>
                  <a:txBody>
                    <a:bodyPr/>
                    <a:lstStyle/>
                    <a:p>
                      <a:pPr marL="171450" indent="-171450">
                        <a:buFont typeface="Arial" charset="0"/>
                        <a:buChar char="•"/>
                      </a:pPr>
                      <a:r>
                        <a:rPr lang="en-US" sz="1000" dirty="0" smtClean="0"/>
                        <a:t>Regulation(</a:t>
                      </a:r>
                      <a:r>
                        <a:rPr lang="en-US" sz="1000" dirty="0" err="1" smtClean="0"/>
                        <a:t>Gene_expression</a:t>
                      </a:r>
                      <a:r>
                        <a:rPr lang="en-US" sz="1000" dirty="0" smtClean="0"/>
                        <a:t>(Id1)</a:t>
                      </a:r>
                      <a:r>
                        <a:rPr lang="en-US" sz="1000" baseline="0" dirty="0" smtClean="0"/>
                        <a:t> </a:t>
                      </a:r>
                      <a:r>
                        <a:rPr lang="en-US" sz="1000" baseline="0" dirty="0" smtClean="0">
                          <a:sym typeface="Wingdings"/>
                        </a:rPr>
                        <a:t></a:t>
                      </a:r>
                      <a:r>
                        <a:rPr lang="en-US" sz="1000" dirty="0" smtClean="0"/>
                        <a:t> </a:t>
                      </a:r>
                      <a:r>
                        <a:rPr lang="en-US" sz="1000" dirty="0" err="1" smtClean="0"/>
                        <a:t>Bax</a:t>
                      </a:r>
                      <a:r>
                        <a:rPr lang="en-US" sz="1000" dirty="0" smtClean="0"/>
                        <a:t>)</a:t>
                      </a:r>
                    </a:p>
                    <a:p>
                      <a:pPr marL="171450" indent="-171450">
                        <a:buFont typeface="Arial" charset="0"/>
                        <a:buChar char="•"/>
                      </a:pPr>
                      <a:r>
                        <a:rPr lang="en-US" sz="1000" dirty="0" smtClean="0"/>
                        <a:t>Regulation(Id1</a:t>
                      </a:r>
                      <a:r>
                        <a:rPr lang="en-US" sz="1000" baseline="0" dirty="0" smtClean="0"/>
                        <a:t> </a:t>
                      </a:r>
                      <a:r>
                        <a:rPr lang="en-US" sz="1000" baseline="0" dirty="0" smtClean="0">
                          <a:sym typeface="Wingdings"/>
                        </a:rPr>
                        <a:t></a:t>
                      </a:r>
                      <a:r>
                        <a:rPr lang="en-US" sz="1000" dirty="0" smtClean="0"/>
                        <a:t>apoptosis(</a:t>
                      </a:r>
                      <a:r>
                        <a:rPr lang="en-US" sz="1000" kern="1200" dirty="0" smtClean="0">
                          <a:solidFill>
                            <a:schemeClr val="dk1"/>
                          </a:solidFill>
                          <a:latin typeface="+mn-lt"/>
                          <a:ea typeface="+mn-ea"/>
                          <a:cs typeface="+mn-cs"/>
                        </a:rPr>
                        <a:t>SGC-7901 cells</a:t>
                      </a:r>
                      <a:r>
                        <a:rPr lang="en-US" sz="1000" dirty="0" smtClean="0"/>
                        <a:t>))</a:t>
                      </a:r>
                    </a:p>
                    <a:p>
                      <a:r>
                        <a:rPr lang="en-US" sz="1000" dirty="0" smtClean="0"/>
                        <a:t>     Polarity: negative (no effect)</a:t>
                      </a:r>
                    </a:p>
                    <a:p>
                      <a:r>
                        <a:rPr lang="en-US" sz="1000" dirty="0" smtClean="0"/>
                        <a:t>Modality: Hypothesis</a:t>
                      </a:r>
                    </a:p>
                    <a:p>
                      <a:endParaRPr lang="en-US" sz="1000" dirty="0"/>
                    </a:p>
                  </a:txBody>
                  <a:tcPr/>
                </a:tc>
                <a:tc>
                  <a:txBody>
                    <a:bodyPr/>
                    <a:lstStyle/>
                    <a:p>
                      <a:r>
                        <a:rPr lang="en-US" sz="1000" dirty="0" smtClean="0"/>
                        <a:t>PMID: </a:t>
                      </a:r>
                      <a:r>
                        <a:rPr lang="cs-CZ" sz="1000" kern="1200" dirty="0" smtClean="0">
                          <a:solidFill>
                            <a:schemeClr val="dk1"/>
                          </a:solidFill>
                          <a:latin typeface="+mn-lt"/>
                          <a:ea typeface="+mn-ea"/>
                          <a:cs typeface="+mn-cs"/>
                        </a:rPr>
                        <a:t>22245935, </a:t>
                      </a:r>
                      <a:r>
                        <a:rPr lang="en-US" sz="1000" dirty="0" smtClean="0"/>
                        <a:t>Discussion</a:t>
                      </a:r>
                      <a:endParaRPr lang="en-US" sz="1000" dirty="0"/>
                    </a:p>
                  </a:txBody>
                  <a:tcPr/>
                </a:tc>
                <a:tc>
                  <a:txBody>
                    <a:bodyPr/>
                    <a:lstStyle/>
                    <a:p>
                      <a:r>
                        <a:rPr lang="en-US" sz="1000" kern="1200" dirty="0" smtClean="0">
                          <a:solidFill>
                            <a:schemeClr val="dk1"/>
                          </a:solidFill>
                          <a:latin typeface="+mn-lt"/>
                          <a:ea typeface="+mn-ea"/>
                          <a:cs typeface="+mn-cs"/>
                        </a:rPr>
                        <a:t>Our data suggest that Id1 is not involved in the apoptosis of SGC-7901 cells, but that the apoptosis-associated genes </a:t>
                      </a:r>
                      <a:r>
                        <a:rPr lang="en-US" sz="1000" kern="1200" dirty="0" err="1" smtClean="0">
                          <a:solidFill>
                            <a:schemeClr val="dk1"/>
                          </a:solidFill>
                          <a:latin typeface="+mn-lt"/>
                          <a:ea typeface="+mn-ea"/>
                          <a:cs typeface="+mn-cs"/>
                        </a:rPr>
                        <a:t>Bax</a:t>
                      </a:r>
                      <a:r>
                        <a:rPr lang="en-US" sz="1000" kern="1200" dirty="0" smtClean="0">
                          <a:solidFill>
                            <a:schemeClr val="dk1"/>
                          </a:solidFill>
                          <a:latin typeface="+mn-lt"/>
                          <a:ea typeface="+mn-ea"/>
                          <a:cs typeface="+mn-cs"/>
                        </a:rPr>
                        <a:t> and Bad are affected by Id1 levels.</a:t>
                      </a:r>
                      <a:endParaRPr lang="en-US" sz="1000" dirty="0"/>
                    </a:p>
                  </a:txBody>
                  <a:tcPr/>
                </a:tc>
              </a:tr>
            </a:tbl>
          </a:graphicData>
        </a:graphic>
      </p:graphicFrame>
      <p:cxnSp>
        <p:nvCxnSpPr>
          <p:cNvPr id="6" name="Straight Connector 5"/>
          <p:cNvCxnSpPr/>
          <p:nvPr/>
        </p:nvCxnSpPr>
        <p:spPr>
          <a:xfrm flipV="1">
            <a:off x="1366221" y="5841402"/>
            <a:ext cx="53788" cy="96819"/>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1507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Syntactic Dependencies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54600" y="742950"/>
            <a:ext cx="7961726" cy="5334000"/>
          </a:xfrm>
        </p:spPr>
      </p:pic>
      <p:sp>
        <p:nvSpPr>
          <p:cNvPr id="5" name="TextBox 4"/>
          <p:cNvSpPr txBox="1"/>
          <p:nvPr/>
        </p:nvSpPr>
        <p:spPr>
          <a:xfrm>
            <a:off x="5468816" y="1055077"/>
            <a:ext cx="2981448" cy="646331"/>
          </a:xfrm>
          <a:prstGeom prst="rect">
            <a:avLst/>
          </a:prstGeom>
          <a:noFill/>
        </p:spPr>
        <p:txBody>
          <a:bodyPr wrap="square" rtlCol="0">
            <a:spAutoFit/>
          </a:bodyPr>
          <a:lstStyle/>
          <a:p>
            <a:r>
              <a:rPr lang="en-US" b="1" dirty="0" smtClean="0">
                <a:solidFill>
                  <a:srgbClr val="FF0000"/>
                </a:solidFill>
              </a:rPr>
              <a:t>Red</a:t>
            </a:r>
            <a:r>
              <a:rPr lang="en-US" dirty="0" smtClean="0">
                <a:solidFill>
                  <a:srgbClr val="334B7B"/>
                </a:solidFill>
              </a:rPr>
              <a:t>: proteins</a:t>
            </a:r>
          </a:p>
          <a:p>
            <a:r>
              <a:rPr lang="en-US" b="1" dirty="0" smtClean="0">
                <a:solidFill>
                  <a:srgbClr val="FA3AFF"/>
                </a:solidFill>
              </a:rPr>
              <a:t>Deep pink</a:t>
            </a:r>
            <a:r>
              <a:rPr lang="en-US" dirty="0" smtClean="0">
                <a:solidFill>
                  <a:srgbClr val="334B7B"/>
                </a:solidFill>
              </a:rPr>
              <a:t>: chemicals</a:t>
            </a:r>
          </a:p>
        </p:txBody>
      </p:sp>
    </p:spTree>
    <p:extLst>
      <p:ext uri="{BB962C8B-B14F-4D97-AF65-F5344CB8AC3E}">
        <p14:creationId xmlns:p14="http://schemas.microsoft.com/office/powerpoint/2010/main" val="836900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 and Knowledge Cues Dictionaries</a:t>
            </a:r>
            <a:endParaRPr lang="en-US" dirty="0"/>
          </a:p>
        </p:txBody>
      </p:sp>
      <p:sp>
        <p:nvSpPr>
          <p:cNvPr id="3" name="Content Placeholder 2"/>
          <p:cNvSpPr>
            <a:spLocks noGrp="1"/>
          </p:cNvSpPr>
          <p:nvPr>
            <p:ph idx="1"/>
          </p:nvPr>
        </p:nvSpPr>
        <p:spPr/>
        <p:txBody>
          <a:bodyPr/>
          <a:lstStyle/>
          <a:p>
            <a:r>
              <a:rPr lang="en-US" sz="2000" dirty="0" smtClean="0"/>
              <a:t>Trigger = key word which indicates biological process</a:t>
            </a:r>
          </a:p>
          <a:p>
            <a:pPr lvl="1"/>
            <a:r>
              <a:rPr lang="en-US" sz="1600" dirty="0"/>
              <a:t>activate, </a:t>
            </a:r>
            <a:r>
              <a:rPr lang="en-US" sz="1600" dirty="0" smtClean="0"/>
              <a:t>inhibit</a:t>
            </a:r>
          </a:p>
          <a:p>
            <a:r>
              <a:rPr lang="en-US" sz="2000" dirty="0"/>
              <a:t>Knowledge cue = key word which expresses statement </a:t>
            </a:r>
            <a:r>
              <a:rPr lang="en-US" sz="2000" dirty="0" smtClean="0"/>
              <a:t>modality</a:t>
            </a:r>
          </a:p>
          <a:p>
            <a:pPr lvl="1"/>
            <a:r>
              <a:rPr lang="en-US" sz="1600" dirty="0"/>
              <a:t>suppose, investigate </a:t>
            </a:r>
            <a:endParaRPr lang="en-US" sz="1600" dirty="0" smtClean="0"/>
          </a:p>
          <a:p>
            <a:r>
              <a:rPr lang="en-US" sz="2000" dirty="0" smtClean="0"/>
              <a:t>Source: manually annotated corpora</a:t>
            </a:r>
          </a:p>
          <a:p>
            <a:pPr lvl="1"/>
            <a:r>
              <a:rPr lang="en-US" dirty="0" smtClean="0"/>
              <a:t>updated </a:t>
            </a:r>
            <a:r>
              <a:rPr lang="en-US" dirty="0"/>
              <a:t>regularly, based on the processed </a:t>
            </a:r>
            <a:r>
              <a:rPr lang="en-US" dirty="0" smtClean="0"/>
              <a:t>data</a:t>
            </a:r>
          </a:p>
          <a:p>
            <a:r>
              <a:rPr lang="en-US" sz="2000" dirty="0" smtClean="0"/>
              <a:t>Dictionary structure: Event or modality type: [word, weight]</a:t>
            </a:r>
            <a:endParaRPr lang="en-US" dirty="0"/>
          </a:p>
          <a:p>
            <a:endParaRPr lang="en-US" dirty="0" smtClean="0"/>
          </a:p>
          <a:p>
            <a:endParaRPr lang="en-US" dirty="0"/>
          </a:p>
          <a:p>
            <a:endParaRPr lang="en-US" dirty="0" smtClean="0"/>
          </a:p>
          <a:p>
            <a:endParaRPr lang="en-US" dirty="0"/>
          </a:p>
          <a:p>
            <a:endParaRPr lang="en-US" dirty="0" smtClean="0"/>
          </a:p>
          <a:p>
            <a:r>
              <a:rPr lang="en-US" dirty="0" smtClean="0"/>
              <a:t>3</a:t>
            </a:r>
            <a:r>
              <a:rPr lang="en-US" baseline="30000" dirty="0" smtClean="0"/>
              <a:t>rd</a:t>
            </a:r>
            <a:r>
              <a:rPr lang="en-US" dirty="0" smtClean="0"/>
              <a:t> step: </a:t>
            </a:r>
            <a:r>
              <a:rPr lang="en-US" dirty="0" smtClean="0">
                <a:solidFill>
                  <a:schemeClr val="bg1"/>
                </a:solidFill>
                <a:hlinkClick r:id="" action="ppaction://hlinkshowjump?jump=nextslide"/>
              </a:rPr>
              <a:t>enriched syntactic representation</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4467" y="3344711"/>
            <a:ext cx="2768600" cy="1803400"/>
          </a:xfrm>
          <a:prstGeom prst="rect">
            <a:avLst/>
          </a:prstGeom>
          <a:ln>
            <a:solidFill>
              <a:schemeClr val="accent1"/>
            </a:solidFill>
          </a:ln>
        </p:spPr>
      </p:pic>
      <p:sp>
        <p:nvSpPr>
          <p:cNvPr id="8" name="TextBox 7"/>
          <p:cNvSpPr txBox="1"/>
          <p:nvPr/>
        </p:nvSpPr>
        <p:spPr>
          <a:xfrm>
            <a:off x="4804552" y="3503123"/>
            <a:ext cx="1469984" cy="246221"/>
          </a:xfrm>
          <a:prstGeom prst="rect">
            <a:avLst/>
          </a:prstGeom>
          <a:noFill/>
        </p:spPr>
        <p:txBody>
          <a:bodyPr wrap="square" rtlCol="0">
            <a:spAutoFit/>
          </a:bodyPr>
          <a:lstStyle/>
          <a:p>
            <a:r>
              <a:rPr lang="en-US" sz="1000" dirty="0" smtClean="0">
                <a:solidFill>
                  <a:srgbClr val="334B7B"/>
                </a:solidFill>
              </a:rPr>
              <a:t>Inflection, derivation</a:t>
            </a:r>
          </a:p>
        </p:txBody>
      </p:sp>
      <p:sp>
        <p:nvSpPr>
          <p:cNvPr id="9" name="TextBox 8"/>
          <p:cNvSpPr txBox="1"/>
          <p:nvPr/>
        </p:nvSpPr>
        <p:spPr>
          <a:xfrm>
            <a:off x="4804207" y="4565616"/>
            <a:ext cx="1777457" cy="246221"/>
          </a:xfrm>
          <a:prstGeom prst="rect">
            <a:avLst/>
          </a:prstGeom>
          <a:noFill/>
        </p:spPr>
        <p:txBody>
          <a:bodyPr wrap="square" rtlCol="0">
            <a:spAutoFit/>
          </a:bodyPr>
          <a:lstStyle/>
          <a:p>
            <a:r>
              <a:rPr lang="en-US" sz="1000" dirty="0" smtClean="0">
                <a:solidFill>
                  <a:srgbClr val="334B7B"/>
                </a:solidFill>
              </a:rPr>
              <a:t>Orthographic variations</a:t>
            </a:r>
          </a:p>
        </p:txBody>
      </p:sp>
      <p:cxnSp>
        <p:nvCxnSpPr>
          <p:cNvPr id="11" name="Straight Arrow Connector 10"/>
          <p:cNvCxnSpPr/>
          <p:nvPr/>
        </p:nvCxnSpPr>
        <p:spPr>
          <a:xfrm flipH="1">
            <a:off x="3849129" y="3707938"/>
            <a:ext cx="1028628" cy="3693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3886200" y="4759047"/>
            <a:ext cx="1284486" cy="2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481754" y="3549279"/>
            <a:ext cx="404446" cy="1022721"/>
          </a:xfrm>
          <a:prstGeom prst="rect">
            <a:avLst/>
          </a:prstGeom>
          <a:noFill/>
          <a:ln>
            <a:solidFill>
              <a:srgbClr val="FF140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55277" y="4572000"/>
            <a:ext cx="1010096" cy="374095"/>
          </a:xfrm>
          <a:prstGeom prst="rect">
            <a:avLst/>
          </a:prstGeom>
          <a:noFill/>
          <a:ln>
            <a:solidFill>
              <a:srgbClr val="FF140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924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Enriched Syntactic Graph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54599" y="778119"/>
            <a:ext cx="8226693" cy="5235819"/>
          </a:xfrm>
        </p:spPr>
      </p:pic>
      <p:sp>
        <p:nvSpPr>
          <p:cNvPr id="5" name="TextBox 4"/>
          <p:cNvSpPr txBox="1"/>
          <p:nvPr/>
        </p:nvSpPr>
        <p:spPr>
          <a:xfrm>
            <a:off x="4467945" y="953965"/>
            <a:ext cx="4325815" cy="1200329"/>
          </a:xfrm>
          <a:prstGeom prst="rect">
            <a:avLst/>
          </a:prstGeom>
          <a:noFill/>
        </p:spPr>
        <p:txBody>
          <a:bodyPr wrap="square" rtlCol="0">
            <a:spAutoFit/>
          </a:bodyPr>
          <a:lstStyle/>
          <a:p>
            <a:r>
              <a:rPr lang="en-US" b="1" dirty="0" smtClean="0">
                <a:solidFill>
                  <a:srgbClr val="2B8842"/>
                </a:solidFill>
              </a:rPr>
              <a:t>treatment </a:t>
            </a:r>
            <a:r>
              <a:rPr lang="en-US" dirty="0">
                <a:solidFill>
                  <a:srgbClr val="334B7B"/>
                </a:solidFill>
              </a:rPr>
              <a:t>[0.26</a:t>
            </a:r>
            <a:r>
              <a:rPr lang="en-US" dirty="0" smtClean="0">
                <a:solidFill>
                  <a:srgbClr val="334B7B"/>
                </a:solidFill>
              </a:rPr>
              <a:t>]:  </a:t>
            </a:r>
            <a:r>
              <a:rPr lang="en-US" dirty="0" err="1" smtClean="0">
                <a:solidFill>
                  <a:srgbClr val="334B7B"/>
                </a:solidFill>
              </a:rPr>
              <a:t>Artificial_process</a:t>
            </a:r>
            <a:endParaRPr lang="en-US" dirty="0" smtClean="0">
              <a:solidFill>
                <a:srgbClr val="334B7B"/>
              </a:solidFill>
            </a:endParaRPr>
          </a:p>
          <a:p>
            <a:r>
              <a:rPr lang="en-US" sz="1600" b="1" dirty="0" smtClean="0">
                <a:solidFill>
                  <a:srgbClr val="2B8842"/>
                </a:solidFill>
              </a:rPr>
              <a:t>phosphorylation </a:t>
            </a:r>
            <a:r>
              <a:rPr lang="en-US" sz="1600" dirty="0">
                <a:solidFill>
                  <a:srgbClr val="334B7B"/>
                </a:solidFill>
              </a:rPr>
              <a:t>[0.8</a:t>
            </a:r>
            <a:r>
              <a:rPr lang="en-US" sz="1600" dirty="0" smtClean="0">
                <a:solidFill>
                  <a:srgbClr val="334B7B"/>
                </a:solidFill>
              </a:rPr>
              <a:t>]:</a:t>
            </a:r>
            <a:r>
              <a:rPr lang="en-US" dirty="0" smtClean="0">
                <a:solidFill>
                  <a:srgbClr val="334B7B"/>
                </a:solidFill>
              </a:rPr>
              <a:t> </a:t>
            </a:r>
            <a:r>
              <a:rPr lang="en-US" sz="1600" dirty="0" smtClean="0">
                <a:solidFill>
                  <a:srgbClr val="334B7B"/>
                </a:solidFill>
              </a:rPr>
              <a:t>Phosphorylation</a:t>
            </a:r>
          </a:p>
          <a:p>
            <a:r>
              <a:rPr lang="en-US" b="1" dirty="0" smtClean="0">
                <a:solidFill>
                  <a:srgbClr val="2B8842"/>
                </a:solidFill>
              </a:rPr>
              <a:t>affect </a:t>
            </a:r>
            <a:r>
              <a:rPr lang="en-US" dirty="0" smtClean="0">
                <a:solidFill>
                  <a:schemeClr val="bg1"/>
                </a:solidFill>
              </a:rPr>
              <a:t>[0.8] </a:t>
            </a:r>
            <a:r>
              <a:rPr lang="en-US" b="1" dirty="0" smtClean="0">
                <a:solidFill>
                  <a:srgbClr val="2B8842"/>
                </a:solidFill>
              </a:rPr>
              <a:t>, causes </a:t>
            </a:r>
            <a:r>
              <a:rPr lang="en-US" dirty="0" smtClean="0">
                <a:solidFill>
                  <a:schemeClr val="bg1"/>
                </a:solidFill>
              </a:rPr>
              <a:t>[0.6]: </a:t>
            </a:r>
            <a:r>
              <a:rPr lang="en-US" dirty="0" smtClean="0">
                <a:solidFill>
                  <a:srgbClr val="334B7B"/>
                </a:solidFill>
              </a:rPr>
              <a:t>Regulation</a:t>
            </a:r>
          </a:p>
          <a:p>
            <a:r>
              <a:rPr lang="en-US" b="1" dirty="0">
                <a:solidFill>
                  <a:srgbClr val="7030A0"/>
                </a:solidFill>
              </a:rPr>
              <a:t>s</a:t>
            </a:r>
            <a:r>
              <a:rPr lang="en-US" b="1" dirty="0" smtClean="0">
                <a:solidFill>
                  <a:srgbClr val="7030A0"/>
                </a:solidFill>
              </a:rPr>
              <a:t>hows  </a:t>
            </a:r>
            <a:r>
              <a:rPr lang="en-US" dirty="0" smtClean="0">
                <a:solidFill>
                  <a:schemeClr val="bg1"/>
                </a:solidFill>
              </a:rPr>
              <a:t>[0.6], </a:t>
            </a:r>
            <a:r>
              <a:rPr lang="en-US" b="1" dirty="0" smtClean="0">
                <a:solidFill>
                  <a:srgbClr val="7030A0"/>
                </a:solidFill>
              </a:rPr>
              <a:t>analysis </a:t>
            </a:r>
            <a:r>
              <a:rPr lang="en-US" dirty="0" smtClean="0">
                <a:solidFill>
                  <a:schemeClr val="bg1"/>
                </a:solidFill>
              </a:rPr>
              <a:t>[0.5]: Analysis</a:t>
            </a:r>
            <a:endParaRPr lang="en-US" dirty="0" smtClean="0">
              <a:solidFill>
                <a:srgbClr val="334B7B"/>
              </a:solidFill>
            </a:endParaRPr>
          </a:p>
        </p:txBody>
      </p:sp>
    </p:spTree>
    <p:extLst>
      <p:ext uri="{BB962C8B-B14F-4D97-AF65-F5344CB8AC3E}">
        <p14:creationId xmlns:p14="http://schemas.microsoft.com/office/powerpoint/2010/main" val="14790086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Argument Identification rules</a:t>
            </a:r>
          </a:p>
        </p:txBody>
      </p:sp>
      <p:sp>
        <p:nvSpPr>
          <p:cNvPr id="3" name="Content Placeholder 2"/>
          <p:cNvSpPr>
            <a:spLocks noGrp="1"/>
          </p:cNvSpPr>
          <p:nvPr>
            <p:ph idx="1"/>
          </p:nvPr>
        </p:nvSpPr>
        <p:spPr>
          <a:xfrm>
            <a:off x="220663" y="731375"/>
            <a:ext cx="8229600" cy="5334000"/>
          </a:xfrm>
        </p:spPr>
        <p:txBody>
          <a:bodyPr/>
          <a:lstStyle/>
          <a:p>
            <a:r>
              <a:rPr lang="en-US" sz="2000" dirty="0" smtClean="0"/>
              <a:t>Goal: map between</a:t>
            </a:r>
          </a:p>
          <a:p>
            <a:endParaRPr lang="en-US" dirty="0"/>
          </a:p>
          <a:p>
            <a:endParaRPr lang="en-US" dirty="0" smtClean="0"/>
          </a:p>
          <a:p>
            <a:endParaRPr lang="en-US" dirty="0"/>
          </a:p>
          <a:p>
            <a:r>
              <a:rPr lang="en-US" sz="1800" dirty="0" smtClean="0"/>
              <a:t>Source: extraction </a:t>
            </a:r>
            <a:r>
              <a:rPr lang="en-US" sz="1800" dirty="0"/>
              <a:t>and ranking of the dependency relations between event triggers and event </a:t>
            </a:r>
            <a:r>
              <a:rPr lang="en-US" sz="1800" dirty="0" smtClean="0"/>
              <a:t>arguments in an annotated corpus</a:t>
            </a:r>
          </a:p>
        </p:txBody>
      </p:sp>
      <p:sp>
        <p:nvSpPr>
          <p:cNvPr id="5" name="Rectangle 4"/>
          <p:cNvSpPr/>
          <p:nvPr/>
        </p:nvSpPr>
        <p:spPr>
          <a:xfrm>
            <a:off x="4745808" y="1142808"/>
            <a:ext cx="2509183" cy="1203994"/>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US" dirty="0" smtClean="0">
                <a:solidFill>
                  <a:srgbClr val="334B7B"/>
                </a:solidFill>
              </a:rPr>
              <a:t>Event’s argument</a:t>
            </a:r>
            <a:endParaRPr lang="en-US" dirty="0">
              <a:ln>
                <a:solidFill>
                  <a:schemeClr val="bg1"/>
                </a:solidFill>
              </a:ln>
            </a:endParaRPr>
          </a:p>
        </p:txBody>
      </p:sp>
      <p:sp>
        <p:nvSpPr>
          <p:cNvPr id="6" name="TextBox 5"/>
          <p:cNvSpPr txBox="1"/>
          <p:nvPr/>
        </p:nvSpPr>
        <p:spPr>
          <a:xfrm>
            <a:off x="781290" y="1142808"/>
            <a:ext cx="2361235" cy="1200329"/>
          </a:xfrm>
          <a:prstGeom prst="rect">
            <a:avLst/>
          </a:prstGeom>
          <a:solidFill>
            <a:schemeClr val="tx1"/>
          </a:solidFill>
          <a:ln>
            <a:solidFill>
              <a:schemeClr val="bg1"/>
            </a:solidFill>
          </a:ln>
        </p:spPr>
        <p:txBody>
          <a:bodyPr wrap="square" rtlCol="0">
            <a:spAutoFit/>
          </a:bodyPr>
          <a:lstStyle/>
          <a:p>
            <a:pPr marL="285750" indent="-285750">
              <a:buFont typeface="Arial" charset="0"/>
              <a:buChar char="•"/>
            </a:pPr>
            <a:r>
              <a:rPr lang="en-US" dirty="0" smtClean="0">
                <a:solidFill>
                  <a:srgbClr val="334B7B"/>
                </a:solidFill>
              </a:rPr>
              <a:t>Parent – child syntactic relation</a:t>
            </a:r>
          </a:p>
          <a:p>
            <a:pPr marL="285750" indent="-285750">
              <a:buFont typeface="Arial" charset="0"/>
              <a:buChar char="•"/>
            </a:pPr>
            <a:r>
              <a:rPr lang="en-US" dirty="0" smtClean="0">
                <a:solidFill>
                  <a:srgbClr val="334B7B"/>
                </a:solidFill>
              </a:rPr>
              <a:t>Parent’s part of speech</a:t>
            </a:r>
          </a:p>
        </p:txBody>
      </p:sp>
      <p:sp>
        <p:nvSpPr>
          <p:cNvPr id="7" name="Right Arrow 6"/>
          <p:cNvSpPr/>
          <p:nvPr/>
        </p:nvSpPr>
        <p:spPr>
          <a:xfrm>
            <a:off x="3371220" y="1656672"/>
            <a:ext cx="1145893" cy="3142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278444791"/>
              </p:ext>
            </p:extLst>
          </p:nvPr>
        </p:nvGraphicFramePr>
        <p:xfrm>
          <a:off x="220663" y="3335585"/>
          <a:ext cx="4351524" cy="2540245"/>
        </p:xfrm>
        <a:graphic>
          <a:graphicData uri="http://schemas.openxmlformats.org/drawingml/2006/table">
            <a:tbl>
              <a:tblPr firstRow="1" bandRow="1">
                <a:tableStyleId>{5C22544A-7EE6-4342-B048-85BDC9FD1C3A}</a:tableStyleId>
              </a:tblPr>
              <a:tblGrid>
                <a:gridCol w="947166"/>
                <a:gridCol w="604814"/>
                <a:gridCol w="901291"/>
                <a:gridCol w="628532"/>
                <a:gridCol w="735263"/>
                <a:gridCol w="534458"/>
              </a:tblGrid>
              <a:tr h="686045">
                <a:tc gridSpan="6">
                  <a:txBody>
                    <a:bodyPr/>
                    <a:lstStyle/>
                    <a:p>
                      <a:pPr algn="ctr"/>
                      <a:r>
                        <a:rPr lang="en-US" sz="1400" dirty="0" smtClean="0"/>
                        <a:t>Most frequent syntactic dependencies</a:t>
                      </a:r>
                      <a:r>
                        <a:rPr lang="en-US" sz="1400" baseline="0" dirty="0" smtClean="0"/>
                        <a:t> between event triggers and event arguments</a:t>
                      </a:r>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r>
              <a:tr h="370840">
                <a:tc gridSpan="2">
                  <a:txBody>
                    <a:bodyPr/>
                    <a:lstStyle/>
                    <a:p>
                      <a:pPr algn="ctr"/>
                      <a:r>
                        <a:rPr lang="en-US" sz="1600" dirty="0" smtClean="0"/>
                        <a:t>VB</a:t>
                      </a:r>
                      <a:endParaRPr lang="en-US" sz="1600" dirty="0"/>
                    </a:p>
                  </a:txBody>
                  <a:tcPr/>
                </a:tc>
                <a:tc hMerge="1">
                  <a:txBody>
                    <a:bodyPr/>
                    <a:lstStyle/>
                    <a:p>
                      <a:endParaRPr lang="en-US"/>
                    </a:p>
                  </a:txBody>
                  <a:tcPr/>
                </a:tc>
                <a:tc gridSpan="2">
                  <a:txBody>
                    <a:bodyPr/>
                    <a:lstStyle/>
                    <a:p>
                      <a:pPr algn="ctr"/>
                      <a:r>
                        <a:rPr lang="en-US" sz="1600" dirty="0" smtClean="0"/>
                        <a:t>NN</a:t>
                      </a:r>
                      <a:endParaRPr lang="en-US" sz="1600" dirty="0"/>
                    </a:p>
                  </a:txBody>
                  <a:tcPr/>
                </a:tc>
                <a:tc hMerge="1">
                  <a:txBody>
                    <a:bodyPr/>
                    <a:lstStyle/>
                    <a:p>
                      <a:endParaRPr lang="en-US"/>
                    </a:p>
                  </a:txBody>
                  <a:tcPr/>
                </a:tc>
                <a:tc gridSpan="2">
                  <a:txBody>
                    <a:bodyPr/>
                    <a:lstStyle/>
                    <a:p>
                      <a:pPr algn="ctr"/>
                      <a:r>
                        <a:rPr lang="en-US" sz="1600" dirty="0" smtClean="0"/>
                        <a:t>JJ</a:t>
                      </a:r>
                      <a:endParaRPr lang="en-US" sz="1600" dirty="0"/>
                    </a:p>
                  </a:txBody>
                  <a:tcPr/>
                </a:tc>
                <a:tc hMerge="1">
                  <a:txBody>
                    <a:bodyPr/>
                    <a:lstStyle/>
                    <a:p>
                      <a:endParaRPr lang="en-US"/>
                    </a:p>
                  </a:txBody>
                  <a:tcPr/>
                </a:tc>
              </a:tr>
              <a:tr h="370840">
                <a:tc>
                  <a:txBody>
                    <a:bodyPr/>
                    <a:lstStyle/>
                    <a:p>
                      <a:r>
                        <a:rPr lang="en-US" sz="1000" dirty="0" err="1" smtClean="0"/>
                        <a:t>nsubj</a:t>
                      </a:r>
                      <a:endParaRPr lang="en-US" sz="1000" dirty="0"/>
                    </a:p>
                  </a:txBody>
                  <a:tcPr/>
                </a:tc>
                <a:tc>
                  <a:txBody>
                    <a:bodyPr/>
                    <a:lstStyle/>
                    <a:p>
                      <a:r>
                        <a:rPr lang="en-US" sz="1000" dirty="0" smtClean="0"/>
                        <a:t>cause</a:t>
                      </a:r>
                      <a:endParaRPr lang="en-US" sz="1000" dirty="0"/>
                    </a:p>
                  </a:txBody>
                  <a:tcPr/>
                </a:tc>
                <a:tc>
                  <a:txBody>
                    <a:bodyPr/>
                    <a:lstStyle/>
                    <a:p>
                      <a:r>
                        <a:rPr lang="en-US" sz="1000" dirty="0" smtClean="0"/>
                        <a:t>compound</a:t>
                      </a:r>
                      <a:endParaRPr lang="en-US" sz="1000" dirty="0"/>
                    </a:p>
                  </a:txBody>
                  <a:tcPr/>
                </a:tc>
                <a:tc>
                  <a:txBody>
                    <a:bodyPr/>
                    <a:lstStyle/>
                    <a:p>
                      <a:r>
                        <a:rPr lang="en-US" sz="1000" dirty="0" smtClean="0"/>
                        <a:t>theme</a:t>
                      </a:r>
                      <a:endParaRPr lang="en-US" sz="1000" dirty="0"/>
                    </a:p>
                  </a:txBody>
                  <a:tcPr/>
                </a:tc>
                <a:tc>
                  <a:txBody>
                    <a:bodyPr/>
                    <a:lstStyle/>
                    <a:p>
                      <a:r>
                        <a:rPr lang="en-US" sz="1000" dirty="0" err="1" smtClean="0"/>
                        <a:t>nsubj</a:t>
                      </a:r>
                      <a:endParaRPr lang="en-US" sz="1000" dirty="0"/>
                    </a:p>
                  </a:txBody>
                  <a:tcPr/>
                </a:tc>
                <a:tc>
                  <a:txBody>
                    <a:bodyPr/>
                    <a:lstStyle/>
                    <a:p>
                      <a:r>
                        <a:rPr lang="en-US" sz="1000" dirty="0" smtClean="0"/>
                        <a:t>cause</a:t>
                      </a:r>
                      <a:endParaRPr lang="en-US" sz="1000" dirty="0"/>
                    </a:p>
                  </a:txBody>
                  <a:tcPr/>
                </a:tc>
              </a:tr>
              <a:tr h="370840">
                <a:tc>
                  <a:txBody>
                    <a:bodyPr/>
                    <a:lstStyle/>
                    <a:p>
                      <a:r>
                        <a:rPr lang="en-US" sz="1000" dirty="0" err="1" smtClean="0"/>
                        <a:t>dobj</a:t>
                      </a:r>
                      <a:endParaRPr lang="en-US" sz="1000" dirty="0"/>
                    </a:p>
                  </a:txBody>
                  <a:tcPr/>
                </a:tc>
                <a:tc>
                  <a:txBody>
                    <a:bodyPr/>
                    <a:lstStyle/>
                    <a:p>
                      <a:r>
                        <a:rPr lang="en-US" sz="1000" dirty="0" smtClean="0"/>
                        <a:t>theme</a:t>
                      </a:r>
                      <a:endParaRPr lang="en-US" sz="1000" dirty="0"/>
                    </a:p>
                  </a:txBody>
                  <a:tcPr/>
                </a:tc>
                <a:tc>
                  <a:txBody>
                    <a:bodyPr/>
                    <a:lstStyle/>
                    <a:p>
                      <a:r>
                        <a:rPr lang="en-US" sz="1000" dirty="0" err="1" smtClean="0"/>
                        <a:t>nmod:of</a:t>
                      </a:r>
                      <a:endParaRPr lang="en-US" sz="1000" dirty="0"/>
                    </a:p>
                  </a:txBody>
                  <a:tcPr/>
                </a:tc>
                <a:tc>
                  <a:txBody>
                    <a:bodyPr/>
                    <a:lstStyle/>
                    <a:p>
                      <a:r>
                        <a:rPr lang="en-US" sz="1000" dirty="0" smtClean="0"/>
                        <a:t>theme</a:t>
                      </a:r>
                      <a:endParaRPr lang="en-US" sz="1000" dirty="0"/>
                    </a:p>
                  </a:txBody>
                  <a:tcPr/>
                </a:tc>
                <a:tc>
                  <a:txBody>
                    <a:bodyPr/>
                    <a:lstStyle/>
                    <a:p>
                      <a:r>
                        <a:rPr lang="en-US" sz="1000" dirty="0" err="1" smtClean="0"/>
                        <a:t>nmod:in</a:t>
                      </a:r>
                      <a:endParaRPr lang="en-US" sz="1000" dirty="0"/>
                    </a:p>
                  </a:txBody>
                  <a:tcPr/>
                </a:tc>
                <a:tc>
                  <a:txBody>
                    <a:bodyPr/>
                    <a:lstStyle/>
                    <a:p>
                      <a:r>
                        <a:rPr lang="en-US" sz="1000" dirty="0" smtClean="0"/>
                        <a:t>theme</a:t>
                      </a:r>
                      <a:endParaRPr lang="en-US" sz="1000" dirty="0"/>
                    </a:p>
                  </a:txBody>
                  <a:tcPr/>
                </a:tc>
              </a:tr>
              <a:tr h="370840">
                <a:tc>
                  <a:txBody>
                    <a:bodyPr/>
                    <a:lstStyle/>
                    <a:p>
                      <a:r>
                        <a:rPr lang="en-US" sz="1000" dirty="0" err="1" smtClean="0"/>
                        <a:t>nsubjpass</a:t>
                      </a:r>
                      <a:endParaRPr lang="en-US" sz="1000" dirty="0"/>
                    </a:p>
                  </a:txBody>
                  <a:tcPr/>
                </a:tc>
                <a:tc>
                  <a:txBody>
                    <a:bodyPr/>
                    <a:lstStyle/>
                    <a:p>
                      <a:r>
                        <a:rPr lang="en-US" sz="1000" dirty="0" smtClean="0"/>
                        <a:t>theme</a:t>
                      </a:r>
                      <a:endParaRPr lang="en-US" sz="1000" dirty="0"/>
                    </a:p>
                  </a:txBody>
                  <a:tcPr/>
                </a:tc>
                <a:tc gridSpan="2">
                  <a:txBody>
                    <a:bodyPr/>
                    <a:lstStyle/>
                    <a:p>
                      <a:endParaRPr lang="en-US" sz="1000" dirty="0"/>
                    </a:p>
                  </a:txBody>
                  <a:tcPr/>
                </a:tc>
                <a:tc hMerge="1">
                  <a:txBody>
                    <a:bodyPr/>
                    <a:lstStyle/>
                    <a:p>
                      <a:endParaRPr lang="en-US"/>
                    </a:p>
                  </a:txBody>
                  <a:tcPr/>
                </a:tc>
                <a:tc>
                  <a:txBody>
                    <a:bodyPr/>
                    <a:lstStyle/>
                    <a:p>
                      <a:r>
                        <a:rPr lang="en-US" sz="1000" dirty="0" err="1" smtClean="0"/>
                        <a:t>nmod:for</a:t>
                      </a:r>
                      <a:endParaRPr lang="en-US" sz="1000" dirty="0"/>
                    </a:p>
                  </a:txBody>
                  <a:tcPr/>
                </a:tc>
                <a:tc>
                  <a:txBody>
                    <a:bodyPr/>
                    <a:lstStyle/>
                    <a:p>
                      <a:r>
                        <a:rPr lang="en-US" sz="1000" dirty="0" smtClean="0"/>
                        <a:t>theme</a:t>
                      </a:r>
                      <a:endParaRPr lang="en-US" sz="1000" dirty="0"/>
                    </a:p>
                  </a:txBody>
                  <a:tcPr/>
                </a:tc>
              </a:tr>
              <a:tr h="370840">
                <a:tc>
                  <a:txBody>
                    <a:bodyPr/>
                    <a:lstStyle/>
                    <a:p>
                      <a:r>
                        <a:rPr lang="en-US" sz="1000" dirty="0" err="1" smtClean="0"/>
                        <a:t>nmod:agent</a:t>
                      </a:r>
                      <a:endParaRPr lang="en-US" sz="1000" dirty="0"/>
                    </a:p>
                  </a:txBody>
                  <a:tcPr/>
                </a:tc>
                <a:tc>
                  <a:txBody>
                    <a:bodyPr/>
                    <a:lstStyle/>
                    <a:p>
                      <a:r>
                        <a:rPr lang="en-US" sz="1000" dirty="0" smtClean="0"/>
                        <a:t>cause</a:t>
                      </a:r>
                      <a:endParaRPr lang="en-US" sz="1000" dirty="0"/>
                    </a:p>
                  </a:txBody>
                  <a:tcPr/>
                </a:tc>
                <a:tc gridSpan="2">
                  <a:txBody>
                    <a:bodyPr/>
                    <a:lstStyle/>
                    <a:p>
                      <a:endParaRPr lang="en-US" sz="1000" dirty="0"/>
                    </a:p>
                  </a:txBody>
                  <a:tcPr/>
                </a:tc>
                <a:tc hMerge="1">
                  <a:txBody>
                    <a:bodyPr/>
                    <a:lstStyle/>
                    <a:p>
                      <a:endParaRPr lang="en-US"/>
                    </a:p>
                  </a:txBody>
                  <a:tcPr/>
                </a:tc>
                <a:tc gridSpan="2">
                  <a:txBody>
                    <a:bodyPr/>
                    <a:lstStyle/>
                    <a:p>
                      <a:endParaRPr lang="en-US" sz="1000" dirty="0"/>
                    </a:p>
                  </a:txBody>
                  <a:tcPr/>
                </a:tc>
                <a:tc hMerge="1">
                  <a:txBody>
                    <a:bodyPr/>
                    <a:lstStyle/>
                    <a:p>
                      <a:endParaRPr lang="en-US"/>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953196156"/>
              </p:ext>
            </p:extLst>
          </p:nvPr>
        </p:nvGraphicFramePr>
        <p:xfrm>
          <a:off x="5047494" y="3335585"/>
          <a:ext cx="3517770" cy="3235046"/>
        </p:xfrm>
        <a:graphic>
          <a:graphicData uri="http://schemas.openxmlformats.org/drawingml/2006/table">
            <a:tbl>
              <a:tblPr firstRow="1" bandRow="1">
                <a:tableStyleId>{5C22544A-7EE6-4342-B048-85BDC9FD1C3A}</a:tableStyleId>
              </a:tblPr>
              <a:tblGrid>
                <a:gridCol w="693549"/>
                <a:gridCol w="613458"/>
                <a:gridCol w="636608"/>
                <a:gridCol w="690021"/>
                <a:gridCol w="884134"/>
              </a:tblGrid>
              <a:tr h="424871">
                <a:tc gridSpan="5">
                  <a:txBody>
                    <a:bodyPr/>
                    <a:lstStyle/>
                    <a:p>
                      <a:pPr algn="ctr"/>
                      <a:r>
                        <a:rPr lang="en-US" sz="1400" dirty="0" smtClean="0">
                          <a:ln>
                            <a:noFill/>
                          </a:ln>
                          <a:solidFill>
                            <a:schemeClr val="tx1"/>
                          </a:solidFill>
                        </a:rPr>
                        <a:t>Examples of rules</a:t>
                      </a:r>
                      <a:endParaRPr lang="en-US" sz="1400" dirty="0">
                        <a:ln>
                          <a:noFill/>
                        </a:ln>
                        <a:solidFill>
                          <a:schemeClr val="tx1"/>
                        </a:solidFill>
                      </a:endParaRPr>
                    </a:p>
                  </a:txBody>
                  <a:tcPr>
                    <a:solidFill>
                      <a:schemeClr val="bg1"/>
                    </a:solidFill>
                  </a:tcPr>
                </a:tc>
                <a:tc hMerge="1">
                  <a:txBody>
                    <a:bodyPr/>
                    <a:lstStyle/>
                    <a:p>
                      <a:pPr algn="ctr"/>
                      <a:endParaRPr lang="en-US" sz="1000" dirty="0"/>
                    </a:p>
                  </a:txBody>
                  <a:tcPr/>
                </a:tc>
                <a:tc hMerge="1">
                  <a:txBody>
                    <a:bodyPr/>
                    <a:lstStyle/>
                    <a:p>
                      <a:pPr algn="ctr"/>
                      <a:endParaRPr lang="en-US" sz="900" dirty="0"/>
                    </a:p>
                  </a:txBody>
                  <a:tcPr/>
                </a:tc>
                <a:tc hMerge="1">
                  <a:txBody>
                    <a:bodyPr/>
                    <a:lstStyle/>
                    <a:p>
                      <a:endParaRPr lang="en-US"/>
                    </a:p>
                  </a:txBody>
                  <a:tcPr/>
                </a:tc>
                <a:tc hMerge="1">
                  <a:txBody>
                    <a:bodyPr/>
                    <a:lstStyle/>
                    <a:p>
                      <a:pPr algn="ctr"/>
                      <a:endParaRPr lang="en-US" sz="1000" dirty="0"/>
                    </a:p>
                  </a:txBody>
                  <a:tcPr/>
                </a:tc>
              </a:tr>
              <a:tr h="424871">
                <a:tc>
                  <a:txBody>
                    <a:bodyPr/>
                    <a:lstStyle/>
                    <a:p>
                      <a:pPr algn="ctr"/>
                      <a:r>
                        <a:rPr lang="en-US" sz="900" b="0" dirty="0" smtClean="0">
                          <a:ln>
                            <a:noFill/>
                          </a:ln>
                          <a:solidFill>
                            <a:schemeClr val="tx1"/>
                          </a:solidFill>
                        </a:rPr>
                        <a:t>Relation</a:t>
                      </a:r>
                      <a:endParaRPr lang="en-US" sz="900" b="0" dirty="0">
                        <a:ln>
                          <a:noFill/>
                        </a:ln>
                        <a:solidFill>
                          <a:schemeClr val="tx1"/>
                        </a:solidFill>
                      </a:endParaRPr>
                    </a:p>
                  </a:txBody>
                  <a:tcPr>
                    <a:solidFill>
                      <a:schemeClr val="bg1"/>
                    </a:solidFill>
                  </a:tcPr>
                </a:tc>
                <a:tc>
                  <a:txBody>
                    <a:bodyPr/>
                    <a:lstStyle/>
                    <a:p>
                      <a:pPr algn="ctr"/>
                      <a:r>
                        <a:rPr lang="en-US" sz="900" b="0" dirty="0" smtClean="0">
                          <a:solidFill>
                            <a:schemeClr val="tx1"/>
                          </a:solidFill>
                        </a:rPr>
                        <a:t>Applies</a:t>
                      </a:r>
                      <a:r>
                        <a:rPr lang="en-US" sz="900" b="0" baseline="0" dirty="0" smtClean="0">
                          <a:solidFill>
                            <a:schemeClr val="tx1"/>
                          </a:solidFill>
                        </a:rPr>
                        <a:t> to</a:t>
                      </a:r>
                      <a:endParaRPr lang="en-US" sz="900" b="0" dirty="0"/>
                    </a:p>
                  </a:txBody>
                  <a:tcPr>
                    <a:solidFill>
                      <a:schemeClr val="bg1"/>
                    </a:solidFill>
                  </a:tcPr>
                </a:tc>
                <a:tc>
                  <a:txBody>
                    <a:bodyPr/>
                    <a:lstStyle/>
                    <a:p>
                      <a:pPr algn="ctr"/>
                      <a:r>
                        <a:rPr lang="en-US" sz="800" b="0" dirty="0" smtClean="0">
                          <a:solidFill>
                            <a:schemeClr val="tx1"/>
                          </a:solidFill>
                        </a:rPr>
                        <a:t>Argument</a:t>
                      </a:r>
                      <a:endParaRPr lang="en-US" sz="800" b="0" dirty="0">
                        <a:solidFill>
                          <a:schemeClr val="tx1"/>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800" b="0" dirty="0" smtClean="0">
                          <a:solidFill>
                            <a:schemeClr val="tx1"/>
                          </a:solidFill>
                        </a:rPr>
                        <a:t>Limited to</a:t>
                      </a:r>
                    </a:p>
                    <a:p>
                      <a:pPr algn="ctr"/>
                      <a:endParaRPr lang="en-US" sz="900" b="1" dirty="0">
                        <a:solidFill>
                          <a:schemeClr val="tx1"/>
                        </a:solidFill>
                      </a:endParaRPr>
                    </a:p>
                  </a:txBody>
                  <a:tcPr>
                    <a:solidFill>
                      <a:schemeClr val="bg1"/>
                    </a:solidFill>
                  </a:tcPr>
                </a:tc>
                <a:tc>
                  <a:txBody>
                    <a:bodyPr/>
                    <a:lstStyle/>
                    <a:p>
                      <a:pPr algn="ctr"/>
                      <a:r>
                        <a:rPr lang="en-US" sz="900" b="0" dirty="0" smtClean="0">
                          <a:solidFill>
                            <a:schemeClr val="tx1"/>
                          </a:solidFill>
                        </a:rPr>
                        <a:t>Except</a:t>
                      </a:r>
                      <a:endParaRPr lang="en-US" sz="900" b="0" dirty="0">
                        <a:solidFill>
                          <a:schemeClr val="tx1"/>
                        </a:solidFill>
                      </a:endParaRPr>
                    </a:p>
                  </a:txBody>
                  <a:tcPr>
                    <a:solidFill>
                      <a:schemeClr val="bg1"/>
                    </a:solidFill>
                  </a:tcPr>
                </a:tc>
              </a:tr>
              <a:tr h="305650">
                <a:tc>
                  <a:txBody>
                    <a:bodyPr/>
                    <a:lstStyle/>
                    <a:p>
                      <a:r>
                        <a:rPr lang="en-US" sz="1000" dirty="0" err="1" smtClean="0"/>
                        <a:t>nmod:of</a:t>
                      </a:r>
                      <a:endParaRPr lang="en-US" sz="1000" dirty="0"/>
                    </a:p>
                  </a:txBody>
                  <a:tcPr/>
                </a:tc>
                <a:tc>
                  <a:txBody>
                    <a:bodyPr/>
                    <a:lstStyle/>
                    <a:p>
                      <a:r>
                        <a:rPr lang="en-US" sz="1000" dirty="0" smtClean="0"/>
                        <a:t>NN</a:t>
                      </a:r>
                      <a:endParaRPr lang="en-US" sz="1000" dirty="0"/>
                    </a:p>
                  </a:txBody>
                  <a:tcPr/>
                </a:tc>
                <a:tc>
                  <a:txBody>
                    <a:bodyPr/>
                    <a:lstStyle/>
                    <a:p>
                      <a:r>
                        <a:rPr lang="en-US" sz="1000" dirty="0" smtClean="0"/>
                        <a:t>Theme</a:t>
                      </a:r>
                      <a:endParaRPr lang="en-US" sz="1000" dirty="0"/>
                    </a:p>
                  </a:txBody>
                  <a:tcPr/>
                </a:tc>
                <a:tc>
                  <a:txBody>
                    <a:bodyPr/>
                    <a:lstStyle/>
                    <a:p>
                      <a:endParaRPr lang="en-US" sz="1000" dirty="0"/>
                    </a:p>
                  </a:txBody>
                  <a:tcPr/>
                </a:tc>
                <a:tc>
                  <a:txBody>
                    <a:bodyPr/>
                    <a:lstStyle/>
                    <a:p>
                      <a:r>
                        <a:rPr lang="en-US" sz="1000" dirty="0" smtClean="0"/>
                        <a:t>-</a:t>
                      </a:r>
                      <a:endParaRPr lang="en-US" sz="1000" dirty="0"/>
                    </a:p>
                  </a:txBody>
                  <a:tcPr/>
                </a:tc>
              </a:tr>
              <a:tr h="414828">
                <a:tc>
                  <a:txBody>
                    <a:bodyPr/>
                    <a:lstStyle/>
                    <a:p>
                      <a:r>
                        <a:rPr lang="en-US" sz="1000" dirty="0" smtClean="0"/>
                        <a:t>agent</a:t>
                      </a:r>
                      <a:endParaRPr lang="en-US" sz="1000" dirty="0"/>
                    </a:p>
                  </a:txBody>
                  <a:tcPr/>
                </a:tc>
                <a:tc>
                  <a:txBody>
                    <a:bodyPr/>
                    <a:lstStyle/>
                    <a:p>
                      <a:r>
                        <a:rPr lang="en-US" sz="1000" dirty="0" smtClean="0"/>
                        <a:t>VB</a:t>
                      </a:r>
                      <a:endParaRPr lang="en-US" sz="1000" dirty="0"/>
                    </a:p>
                  </a:txBody>
                  <a:tcPr/>
                </a:tc>
                <a:tc>
                  <a:txBody>
                    <a:bodyPr/>
                    <a:lstStyle/>
                    <a:p>
                      <a:r>
                        <a:rPr lang="en-US" sz="1000" dirty="0" smtClean="0"/>
                        <a:t>Cause</a:t>
                      </a:r>
                      <a:endParaRPr lang="en-US" sz="1000" dirty="0"/>
                    </a:p>
                  </a:txBody>
                  <a:tcPr/>
                </a:tc>
                <a:tc>
                  <a:txBody>
                    <a:bodyPr/>
                    <a:lstStyle/>
                    <a:p>
                      <a:endParaRPr lang="en-US" sz="1000" dirty="0"/>
                    </a:p>
                  </a:txBody>
                  <a:tcPr/>
                </a:tc>
                <a:tc>
                  <a:txBody>
                    <a:bodyPr/>
                    <a:lstStyle/>
                    <a:p>
                      <a:r>
                        <a:rPr lang="en-US" sz="1000" dirty="0" smtClean="0"/>
                        <a:t>-</a:t>
                      </a:r>
                      <a:endParaRPr lang="en-US" sz="1000" dirty="0"/>
                    </a:p>
                  </a:txBody>
                  <a:tcPr/>
                </a:tc>
              </a:tr>
              <a:tr h="414828">
                <a:tc>
                  <a:txBody>
                    <a:bodyPr/>
                    <a:lstStyle/>
                    <a:p>
                      <a:r>
                        <a:rPr lang="en-US" sz="800" dirty="0" err="1" smtClean="0"/>
                        <a:t>nsubjpass</a:t>
                      </a:r>
                      <a:endParaRPr lang="en-US" sz="800" dirty="0"/>
                    </a:p>
                  </a:txBody>
                  <a:tcPr/>
                </a:tc>
                <a:tc>
                  <a:txBody>
                    <a:bodyPr/>
                    <a:lstStyle/>
                    <a:p>
                      <a:r>
                        <a:rPr lang="en-US" sz="1000" dirty="0" smtClean="0"/>
                        <a:t>VB</a:t>
                      </a:r>
                      <a:endParaRPr lang="en-US" sz="1000" dirty="0"/>
                    </a:p>
                  </a:txBody>
                  <a:tcPr/>
                </a:tc>
                <a:tc>
                  <a:txBody>
                    <a:bodyPr/>
                    <a:lstStyle/>
                    <a:p>
                      <a:r>
                        <a:rPr lang="en-US" sz="1000" dirty="0" smtClean="0"/>
                        <a:t>Theme</a:t>
                      </a:r>
                      <a:endParaRPr lang="en-US" sz="1000" dirty="0"/>
                    </a:p>
                  </a:txBody>
                  <a:tcPr/>
                </a:tc>
                <a:tc>
                  <a:txBody>
                    <a:bodyPr/>
                    <a:lstStyle/>
                    <a:p>
                      <a:endParaRPr lang="en-US" sz="1000" dirty="0"/>
                    </a:p>
                  </a:txBody>
                  <a:tcPr/>
                </a:tc>
                <a:tc>
                  <a:txBody>
                    <a:bodyPr/>
                    <a:lstStyle/>
                    <a:p>
                      <a:r>
                        <a:rPr lang="en-US" sz="1000" dirty="0" smtClean="0"/>
                        <a:t>-</a:t>
                      </a:r>
                      <a:endParaRPr lang="en-US" sz="1000" dirty="0"/>
                    </a:p>
                  </a:txBody>
                  <a:tcPr/>
                </a:tc>
              </a:tr>
              <a:tr h="414828">
                <a:tc>
                  <a:txBody>
                    <a:bodyPr/>
                    <a:lstStyle/>
                    <a:p>
                      <a:r>
                        <a:rPr lang="en-US" sz="1000" dirty="0" err="1" smtClean="0"/>
                        <a:t>nmod:on</a:t>
                      </a:r>
                      <a:endParaRPr lang="en-US" sz="1000" dirty="0"/>
                    </a:p>
                  </a:txBody>
                  <a:tcPr/>
                </a:tc>
                <a:tc>
                  <a:txBody>
                    <a:bodyPr/>
                    <a:lstStyle/>
                    <a:p>
                      <a:r>
                        <a:rPr lang="en-US" sz="1000" dirty="0" smtClean="0"/>
                        <a:t>NN</a:t>
                      </a:r>
                      <a:endParaRPr lang="en-US" sz="1000" dirty="0"/>
                    </a:p>
                  </a:txBody>
                  <a:tcPr/>
                </a:tc>
                <a:tc>
                  <a:txBody>
                    <a:bodyPr/>
                    <a:lstStyle/>
                    <a:p>
                      <a:r>
                        <a:rPr lang="en-US" sz="1000" dirty="0" smtClean="0"/>
                        <a:t>Theme</a:t>
                      </a:r>
                      <a:endParaRPr lang="en-US" sz="1000" dirty="0"/>
                    </a:p>
                  </a:txBody>
                  <a:tcPr/>
                </a:tc>
                <a:tc>
                  <a:txBody>
                    <a:bodyPr/>
                    <a:lstStyle/>
                    <a:p>
                      <a:r>
                        <a:rPr lang="en-US" sz="1000" dirty="0" smtClean="0"/>
                        <a:t>Impact, effect, influence</a:t>
                      </a:r>
                      <a:endParaRPr lang="en-US" sz="1000" dirty="0"/>
                    </a:p>
                  </a:txBody>
                  <a:tcPr/>
                </a:tc>
                <a:tc>
                  <a:txBody>
                    <a:bodyPr/>
                    <a:lstStyle/>
                    <a:p>
                      <a:endParaRPr lang="en-US" sz="1000" dirty="0"/>
                    </a:p>
                  </a:txBody>
                  <a:tcPr/>
                </a:tc>
              </a:tr>
              <a:tr h="701358">
                <a:tc>
                  <a:txBody>
                    <a:bodyPr/>
                    <a:lstStyle/>
                    <a:p>
                      <a:r>
                        <a:rPr lang="en-US" sz="1000" dirty="0" err="1" smtClean="0"/>
                        <a:t>nmod:in</a:t>
                      </a:r>
                      <a:endParaRPr lang="en-US" sz="1000" dirty="0"/>
                    </a:p>
                  </a:txBody>
                  <a:tcPr/>
                </a:tc>
                <a:tc>
                  <a:txBody>
                    <a:bodyPr/>
                    <a:lstStyle/>
                    <a:p>
                      <a:r>
                        <a:rPr lang="en-US" sz="1000" dirty="0" smtClean="0"/>
                        <a:t>NN</a:t>
                      </a:r>
                      <a:endParaRPr lang="en-US" sz="1000" dirty="0"/>
                    </a:p>
                  </a:txBody>
                  <a:tcPr/>
                </a:tc>
                <a:tc>
                  <a:txBody>
                    <a:bodyPr/>
                    <a:lstStyle/>
                    <a:p>
                      <a:r>
                        <a:rPr lang="en-US" sz="1000" dirty="0" smtClean="0"/>
                        <a:t>Adjunct</a:t>
                      </a:r>
                      <a:endParaRPr lang="en-US" sz="1000" dirty="0"/>
                    </a:p>
                  </a:txBody>
                  <a:tcPr/>
                </a:tc>
                <a:tc>
                  <a:txBody>
                    <a:bodyPr/>
                    <a:lstStyle/>
                    <a:p>
                      <a:endParaRPr lang="en-US" sz="1000" dirty="0"/>
                    </a:p>
                  </a:txBody>
                  <a:tcPr/>
                </a:tc>
                <a:tc>
                  <a:txBody>
                    <a:bodyPr/>
                    <a:lstStyle/>
                    <a:p>
                      <a:r>
                        <a:rPr lang="en-US" sz="1000" dirty="0" smtClean="0"/>
                        <a:t>role, effect,</a:t>
                      </a:r>
                    </a:p>
                    <a:p>
                      <a:r>
                        <a:rPr lang="en-US" sz="1000" dirty="0" smtClean="0"/>
                        <a:t> influence, importance</a:t>
                      </a:r>
                      <a:endParaRPr lang="en-US" sz="1000" dirty="0"/>
                    </a:p>
                  </a:txBody>
                  <a:tcPr/>
                </a:tc>
              </a:tr>
            </a:tbl>
          </a:graphicData>
        </a:graphic>
      </p:graphicFrame>
    </p:spTree>
    <p:extLst>
      <p:ext uri="{BB962C8B-B14F-4D97-AF65-F5344CB8AC3E}">
        <p14:creationId xmlns:p14="http://schemas.microsoft.com/office/powerpoint/2010/main" val="807710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6749487" cy="6858000"/>
          </a:xfrm>
          <a:prstGeom prst="rect">
            <a:avLst/>
          </a:prstGeom>
        </p:spPr>
      </p:pic>
      <p:sp>
        <p:nvSpPr>
          <p:cNvPr id="6" name="Right Arrow 5">
            <a:hlinkClick r:id="" action="ppaction://hlinkshowjump?jump=nextslide"/>
          </p:cNvPr>
          <p:cNvSpPr/>
          <p:nvPr/>
        </p:nvSpPr>
        <p:spPr>
          <a:xfrm>
            <a:off x="5328138" y="3182816"/>
            <a:ext cx="1195754" cy="5275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112477" y="298938"/>
            <a:ext cx="3604846" cy="2031325"/>
          </a:xfrm>
          <a:prstGeom prst="rect">
            <a:avLst/>
          </a:prstGeom>
          <a:noFill/>
        </p:spPr>
        <p:txBody>
          <a:bodyPr wrap="square" rtlCol="0">
            <a:spAutoFit/>
          </a:bodyPr>
          <a:lstStyle/>
          <a:p>
            <a:r>
              <a:rPr lang="en-US" dirty="0">
                <a:solidFill>
                  <a:srgbClr val="334B7B"/>
                </a:solidFill>
              </a:rPr>
              <a:t>“Immunoblotting analysis </a:t>
            </a:r>
            <a:r>
              <a:rPr lang="en-US" dirty="0">
                <a:solidFill>
                  <a:srgbClr val="7030A0"/>
                </a:solidFill>
              </a:rPr>
              <a:t>shows</a:t>
            </a:r>
            <a:r>
              <a:rPr lang="en-US" dirty="0">
                <a:solidFill>
                  <a:srgbClr val="334B7B"/>
                </a:solidFill>
              </a:rPr>
              <a:t> that </a:t>
            </a:r>
            <a:r>
              <a:rPr lang="en-US" b="1" dirty="0">
                <a:solidFill>
                  <a:srgbClr val="FA3AFF"/>
                </a:solidFill>
              </a:rPr>
              <a:t>AICAR</a:t>
            </a:r>
            <a:r>
              <a:rPr lang="en-US" dirty="0">
                <a:solidFill>
                  <a:srgbClr val="334B7B"/>
                </a:solidFill>
              </a:rPr>
              <a:t> </a:t>
            </a:r>
            <a:r>
              <a:rPr lang="en-US" b="1" dirty="0">
                <a:solidFill>
                  <a:srgbClr val="19A95B"/>
                </a:solidFill>
              </a:rPr>
              <a:t>treatment causes phosphorylation</a:t>
            </a:r>
            <a:r>
              <a:rPr lang="en-US" dirty="0">
                <a:solidFill>
                  <a:srgbClr val="334B7B"/>
                </a:solidFill>
              </a:rPr>
              <a:t> of </a:t>
            </a:r>
            <a:r>
              <a:rPr lang="en-US" b="1" dirty="0">
                <a:solidFill>
                  <a:srgbClr val="FF140B"/>
                </a:solidFill>
              </a:rPr>
              <a:t>AMPK</a:t>
            </a:r>
            <a:r>
              <a:rPr lang="en-US" dirty="0">
                <a:solidFill>
                  <a:srgbClr val="334B7B"/>
                </a:solidFill>
              </a:rPr>
              <a:t> and the downstream target ACC but </a:t>
            </a:r>
            <a:r>
              <a:rPr lang="en-US" u="sng" dirty="0">
                <a:solidFill>
                  <a:srgbClr val="334B7B"/>
                </a:solidFill>
              </a:rPr>
              <a:t>does not </a:t>
            </a:r>
            <a:r>
              <a:rPr lang="en-US" b="1" dirty="0">
                <a:solidFill>
                  <a:srgbClr val="19A95B"/>
                </a:solidFill>
              </a:rPr>
              <a:t>affect</a:t>
            </a:r>
            <a:r>
              <a:rPr lang="en-US" dirty="0">
                <a:solidFill>
                  <a:srgbClr val="334B7B"/>
                </a:solidFill>
              </a:rPr>
              <a:t> </a:t>
            </a:r>
            <a:r>
              <a:rPr lang="en-US" b="1" dirty="0">
                <a:solidFill>
                  <a:srgbClr val="19A95B"/>
                </a:solidFill>
              </a:rPr>
              <a:t>phosphorylation</a:t>
            </a:r>
            <a:r>
              <a:rPr lang="en-US" dirty="0">
                <a:solidFill>
                  <a:srgbClr val="334B7B"/>
                </a:solidFill>
              </a:rPr>
              <a:t> of </a:t>
            </a:r>
            <a:r>
              <a:rPr lang="en-US" b="1" dirty="0">
                <a:solidFill>
                  <a:srgbClr val="FF0000"/>
                </a:solidFill>
              </a:rPr>
              <a:t>AKT</a:t>
            </a:r>
            <a:r>
              <a:rPr lang="en-US" dirty="0">
                <a:solidFill>
                  <a:srgbClr val="334B7B"/>
                </a:solidFill>
              </a:rPr>
              <a:t> and </a:t>
            </a:r>
            <a:r>
              <a:rPr lang="en-US" b="1" dirty="0">
                <a:solidFill>
                  <a:srgbClr val="FF0000"/>
                </a:solidFill>
              </a:rPr>
              <a:t>FoxO3</a:t>
            </a:r>
            <a:r>
              <a:rPr lang="en-US" dirty="0">
                <a:solidFill>
                  <a:srgbClr val="334B7B"/>
                </a:solidFill>
              </a:rPr>
              <a:t>.”</a:t>
            </a:r>
          </a:p>
          <a:p>
            <a:endParaRPr lang="en-US" dirty="0" smtClean="0">
              <a:solidFill>
                <a:srgbClr val="334B7B"/>
              </a:solidFill>
            </a:endParaRPr>
          </a:p>
        </p:txBody>
      </p:sp>
    </p:spTree>
    <p:extLst>
      <p:ext uri="{BB962C8B-B14F-4D97-AF65-F5344CB8AC3E}">
        <p14:creationId xmlns:p14="http://schemas.microsoft.com/office/powerpoint/2010/main" val="18945966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5900" y="863600"/>
            <a:ext cx="6172200" cy="5118100"/>
          </a:xfrm>
          <a:prstGeom prst="rect">
            <a:avLst/>
          </a:prstGeom>
        </p:spPr>
      </p:pic>
      <p:sp>
        <p:nvSpPr>
          <p:cNvPr id="14" name="TextBox 13"/>
          <p:cNvSpPr txBox="1"/>
          <p:nvPr/>
        </p:nvSpPr>
        <p:spPr>
          <a:xfrm>
            <a:off x="5486400" y="863600"/>
            <a:ext cx="3528508" cy="2308324"/>
          </a:xfrm>
          <a:prstGeom prst="rect">
            <a:avLst/>
          </a:prstGeom>
          <a:noFill/>
        </p:spPr>
        <p:txBody>
          <a:bodyPr wrap="square" rtlCol="0">
            <a:spAutoFit/>
          </a:bodyPr>
          <a:lstStyle/>
          <a:p>
            <a:r>
              <a:rPr lang="en-US">
                <a:solidFill>
                  <a:srgbClr val="334B7B"/>
                </a:solidFill>
              </a:rPr>
              <a:t>“Immunoblotting analysis </a:t>
            </a:r>
            <a:r>
              <a:rPr lang="en-US">
                <a:solidFill>
                  <a:srgbClr val="7030A0"/>
                </a:solidFill>
              </a:rPr>
              <a:t>shows</a:t>
            </a:r>
            <a:r>
              <a:rPr lang="en-US">
                <a:solidFill>
                  <a:srgbClr val="334B7B"/>
                </a:solidFill>
              </a:rPr>
              <a:t> that </a:t>
            </a:r>
            <a:r>
              <a:rPr lang="en-US" b="1">
                <a:solidFill>
                  <a:srgbClr val="FA3AFF"/>
                </a:solidFill>
              </a:rPr>
              <a:t>AICAR</a:t>
            </a:r>
            <a:r>
              <a:rPr lang="en-US">
                <a:solidFill>
                  <a:srgbClr val="334B7B"/>
                </a:solidFill>
              </a:rPr>
              <a:t> </a:t>
            </a:r>
            <a:r>
              <a:rPr lang="en-US" b="1">
                <a:solidFill>
                  <a:srgbClr val="19A95B"/>
                </a:solidFill>
              </a:rPr>
              <a:t>treatment causes phosphorylation</a:t>
            </a:r>
            <a:r>
              <a:rPr lang="en-US">
                <a:solidFill>
                  <a:srgbClr val="334B7B"/>
                </a:solidFill>
              </a:rPr>
              <a:t> of </a:t>
            </a:r>
            <a:r>
              <a:rPr lang="en-US" b="1">
                <a:solidFill>
                  <a:srgbClr val="FF140B"/>
                </a:solidFill>
              </a:rPr>
              <a:t>AMPK</a:t>
            </a:r>
            <a:r>
              <a:rPr lang="en-US">
                <a:solidFill>
                  <a:srgbClr val="334B7B"/>
                </a:solidFill>
              </a:rPr>
              <a:t> and the downstream target ACC but </a:t>
            </a:r>
            <a:r>
              <a:rPr lang="en-US" u="sng">
                <a:solidFill>
                  <a:srgbClr val="334B7B"/>
                </a:solidFill>
              </a:rPr>
              <a:t>does not </a:t>
            </a:r>
            <a:r>
              <a:rPr lang="en-US" b="1">
                <a:solidFill>
                  <a:srgbClr val="19A95B"/>
                </a:solidFill>
              </a:rPr>
              <a:t>affect</a:t>
            </a:r>
            <a:r>
              <a:rPr lang="en-US">
                <a:solidFill>
                  <a:srgbClr val="334B7B"/>
                </a:solidFill>
              </a:rPr>
              <a:t> </a:t>
            </a:r>
            <a:r>
              <a:rPr lang="en-US" b="1">
                <a:solidFill>
                  <a:srgbClr val="19A95B"/>
                </a:solidFill>
              </a:rPr>
              <a:t>phosphorylation</a:t>
            </a:r>
            <a:r>
              <a:rPr lang="en-US">
                <a:solidFill>
                  <a:srgbClr val="334B7B"/>
                </a:solidFill>
              </a:rPr>
              <a:t> of </a:t>
            </a:r>
            <a:r>
              <a:rPr lang="en-US" b="1">
                <a:solidFill>
                  <a:srgbClr val="FF0000"/>
                </a:solidFill>
              </a:rPr>
              <a:t>AKT</a:t>
            </a:r>
            <a:r>
              <a:rPr lang="en-US">
                <a:solidFill>
                  <a:srgbClr val="334B7B"/>
                </a:solidFill>
              </a:rPr>
              <a:t> and </a:t>
            </a:r>
            <a:r>
              <a:rPr lang="en-US" b="1">
                <a:solidFill>
                  <a:srgbClr val="FF0000"/>
                </a:solidFill>
              </a:rPr>
              <a:t>FoxO3</a:t>
            </a:r>
            <a:r>
              <a:rPr lang="en-US">
                <a:solidFill>
                  <a:srgbClr val="334B7B"/>
                </a:solidFill>
              </a:rPr>
              <a:t>.”</a:t>
            </a:r>
          </a:p>
          <a:p>
            <a:endParaRPr lang="en-US" dirty="0" smtClean="0">
              <a:solidFill>
                <a:srgbClr val="334B7B"/>
              </a:solidFill>
            </a:endParaRPr>
          </a:p>
        </p:txBody>
      </p:sp>
    </p:spTree>
    <p:extLst>
      <p:ext uri="{BB962C8B-B14F-4D97-AF65-F5344CB8AC3E}">
        <p14:creationId xmlns:p14="http://schemas.microsoft.com/office/powerpoint/2010/main" val="1099957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220663" y="1761318"/>
            <a:ext cx="8229600" cy="3653645"/>
          </a:xfrm>
        </p:spPr>
        <p:txBody>
          <a:bodyPr/>
          <a:lstStyle/>
          <a:p>
            <a:r>
              <a:rPr lang="en-US" dirty="0" smtClean="0"/>
              <a:t>Create a knowledge base of biomedical scientific facts by:</a:t>
            </a:r>
          </a:p>
          <a:p>
            <a:pPr lvl="1"/>
            <a:r>
              <a:rPr lang="en-US" dirty="0" smtClean="0"/>
              <a:t>Downloading, parsing and </a:t>
            </a:r>
            <a:r>
              <a:rPr lang="en-US" dirty="0"/>
              <a:t>i</a:t>
            </a:r>
            <a:r>
              <a:rPr lang="en-US" dirty="0" smtClean="0"/>
              <a:t>ndexing publications</a:t>
            </a:r>
          </a:p>
          <a:p>
            <a:pPr lvl="1"/>
            <a:r>
              <a:rPr lang="en-US" dirty="0" smtClean="0"/>
              <a:t>Extracting biomedical events (text-mining)</a:t>
            </a:r>
          </a:p>
          <a:p>
            <a:pPr lvl="2"/>
            <a:endParaRPr lang="en-US" dirty="0" smtClean="0"/>
          </a:p>
          <a:p>
            <a:r>
              <a:rPr lang="en-US" dirty="0" smtClean="0"/>
              <a:t>Allow machines and human access to this knowledge base:</a:t>
            </a:r>
          </a:p>
          <a:p>
            <a:pPr lvl="1"/>
            <a:r>
              <a:rPr lang="en-US" dirty="0" smtClean="0"/>
              <a:t>SPARQL and REST API</a:t>
            </a:r>
          </a:p>
          <a:p>
            <a:pPr lvl="1"/>
            <a:r>
              <a:rPr lang="en-US" dirty="0" smtClean="0"/>
              <a:t>Web interface</a:t>
            </a:r>
          </a:p>
          <a:p>
            <a:pPr lvl="1"/>
            <a:r>
              <a:rPr lang="en-US" dirty="0" smtClean="0"/>
              <a:t>Notifications</a:t>
            </a:r>
            <a:endParaRPr lang="en-US" dirty="0"/>
          </a:p>
        </p:txBody>
      </p:sp>
    </p:spTree>
    <p:extLst>
      <p:ext uri="{BB962C8B-B14F-4D97-AF65-F5344CB8AC3E}">
        <p14:creationId xmlns:p14="http://schemas.microsoft.com/office/powerpoint/2010/main" val="14613589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765895" y="1770686"/>
            <a:ext cx="2636670" cy="1569229"/>
            <a:chOff x="395123" y="1267129"/>
            <a:chExt cx="3515559" cy="2092305"/>
          </a:xfrm>
        </p:grpSpPr>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00905" y="1267129"/>
              <a:ext cx="2509777" cy="1421973"/>
            </a:xfrm>
            <a:prstGeom prst="rect">
              <a:avLst/>
            </a:prstGeom>
          </p:spPr>
        </p:pic>
        <p:sp>
          <p:nvSpPr>
            <p:cNvPr id="19" name="Right Arrow 18"/>
            <p:cNvSpPr/>
            <p:nvPr/>
          </p:nvSpPr>
          <p:spPr>
            <a:xfrm>
              <a:off x="998374" y="1878932"/>
              <a:ext cx="914400" cy="292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TextBox 23"/>
            <p:cNvSpPr txBox="1"/>
            <p:nvPr/>
          </p:nvSpPr>
          <p:spPr>
            <a:xfrm>
              <a:off x="395123" y="2682326"/>
              <a:ext cx="2120899" cy="677108"/>
            </a:xfrm>
            <a:prstGeom prst="rect">
              <a:avLst/>
            </a:prstGeom>
            <a:noFill/>
          </p:spPr>
          <p:txBody>
            <a:bodyPr wrap="square" rtlCol="0">
              <a:spAutoFit/>
            </a:bodyPr>
            <a:lstStyle/>
            <a:p>
              <a:pPr algn="ctr"/>
              <a:r>
                <a:rPr lang="en-US" sz="1350" dirty="0">
                  <a:solidFill>
                    <a:schemeClr val="bg1"/>
                  </a:solidFill>
                  <a:latin typeface="Lato" charset="0"/>
                  <a:ea typeface="Lato" charset="0"/>
                  <a:cs typeface="Lato" charset="0"/>
                </a:rPr>
                <a:t>Abstracts or </a:t>
              </a:r>
            </a:p>
            <a:p>
              <a:pPr algn="ctr"/>
              <a:r>
                <a:rPr lang="en-US" sz="1350" dirty="0">
                  <a:solidFill>
                    <a:schemeClr val="bg1"/>
                  </a:solidFill>
                  <a:latin typeface="Lato" charset="0"/>
                  <a:ea typeface="Lato" charset="0"/>
                  <a:cs typeface="Lato" charset="0"/>
                </a:rPr>
                <a:t>Full-text articles</a:t>
              </a:r>
            </a:p>
          </p:txBody>
        </p:sp>
      </p:grpSp>
      <p:grpSp>
        <p:nvGrpSpPr>
          <p:cNvPr id="31" name="Group 30"/>
          <p:cNvGrpSpPr/>
          <p:nvPr/>
        </p:nvGrpSpPr>
        <p:grpSpPr>
          <a:xfrm>
            <a:off x="3819694" y="1747407"/>
            <a:ext cx="2284894" cy="1045312"/>
            <a:chOff x="3390900" y="1273513"/>
            <a:chExt cx="3046525" cy="1393749"/>
          </a:xfrm>
        </p:grpSpPr>
        <p:pic>
          <p:nvPicPr>
            <p:cNvPr id="10" name="Picture 9"/>
            <p:cNvPicPr>
              <a:picLocks noChangeAspect="1"/>
            </p:cNvPicPr>
            <p:nvPr/>
          </p:nvPicPr>
          <p:blipFill>
            <a:blip r:embed="rId4"/>
            <a:stretch>
              <a:fillRect/>
            </a:stretch>
          </p:blipFill>
          <p:spPr>
            <a:xfrm>
              <a:off x="3390900" y="1273513"/>
              <a:ext cx="2222500" cy="1355388"/>
            </a:xfrm>
            <a:prstGeom prst="rect">
              <a:avLst/>
            </a:prstGeom>
          </p:spPr>
        </p:pic>
        <p:sp>
          <p:nvSpPr>
            <p:cNvPr id="20" name="Right Arrow 19"/>
            <p:cNvSpPr/>
            <p:nvPr/>
          </p:nvSpPr>
          <p:spPr>
            <a:xfrm>
              <a:off x="5523025" y="1752600"/>
              <a:ext cx="914400" cy="292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TextBox 24"/>
            <p:cNvSpPr txBox="1"/>
            <p:nvPr/>
          </p:nvSpPr>
          <p:spPr>
            <a:xfrm>
              <a:off x="3608575" y="2267153"/>
              <a:ext cx="2120900" cy="400109"/>
            </a:xfrm>
            <a:prstGeom prst="rect">
              <a:avLst/>
            </a:prstGeom>
            <a:noFill/>
          </p:spPr>
          <p:txBody>
            <a:bodyPr wrap="square" rtlCol="0">
              <a:spAutoFit/>
            </a:bodyPr>
            <a:lstStyle/>
            <a:p>
              <a:pPr algn="ctr"/>
              <a:r>
                <a:rPr lang="en-US" sz="1350" dirty="0">
                  <a:solidFill>
                    <a:schemeClr val="bg1"/>
                  </a:solidFill>
                  <a:latin typeface="Lato" charset="0"/>
                  <a:ea typeface="Lato" charset="0"/>
                  <a:cs typeface="Lato" charset="0"/>
                </a:rPr>
                <a:t>Entity identification</a:t>
              </a:r>
            </a:p>
          </p:txBody>
        </p:sp>
      </p:grpSp>
      <p:pic>
        <p:nvPicPr>
          <p:cNvPr id="37" name="Picture 3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0658" y="1873236"/>
            <a:ext cx="762000" cy="762000"/>
          </a:xfrm>
          <a:prstGeom prst="rect">
            <a:avLst/>
          </a:prstGeom>
        </p:spPr>
      </p:pic>
      <p:grpSp>
        <p:nvGrpSpPr>
          <p:cNvPr id="6" name="Group 5"/>
          <p:cNvGrpSpPr/>
          <p:nvPr/>
        </p:nvGrpSpPr>
        <p:grpSpPr>
          <a:xfrm>
            <a:off x="6727815" y="4453617"/>
            <a:ext cx="1590675" cy="1187629"/>
            <a:chOff x="5915194" y="2978790"/>
            <a:chExt cx="1590675" cy="1187629"/>
          </a:xfrm>
        </p:grpSpPr>
        <p:pic>
          <p:nvPicPr>
            <p:cNvPr id="40" name="images.png"/>
            <p:cNvPicPr>
              <a:picLocks noChangeAspect="1"/>
            </p:cNvPicPr>
            <p:nvPr/>
          </p:nvPicPr>
          <p:blipFill>
            <a:blip r:embed="rId6">
              <a:extLst/>
            </a:blip>
            <a:stretch>
              <a:fillRect/>
            </a:stretch>
          </p:blipFill>
          <p:spPr>
            <a:xfrm>
              <a:off x="6353514" y="2978790"/>
              <a:ext cx="714036" cy="833164"/>
            </a:xfrm>
            <a:prstGeom prst="rect">
              <a:avLst/>
            </a:prstGeom>
            <a:ln w="9525" cap="flat">
              <a:noFill/>
              <a:round/>
            </a:ln>
            <a:effectLst/>
          </p:spPr>
        </p:pic>
        <p:sp>
          <p:nvSpPr>
            <p:cNvPr id="41" name="TextBox 40"/>
            <p:cNvSpPr txBox="1"/>
            <p:nvPr/>
          </p:nvSpPr>
          <p:spPr>
            <a:xfrm>
              <a:off x="5915194" y="3866337"/>
              <a:ext cx="1590675" cy="300082"/>
            </a:xfrm>
            <a:prstGeom prst="rect">
              <a:avLst/>
            </a:prstGeom>
            <a:noFill/>
          </p:spPr>
          <p:txBody>
            <a:bodyPr wrap="square" rtlCol="0">
              <a:spAutoFit/>
            </a:bodyPr>
            <a:lstStyle/>
            <a:p>
              <a:pPr algn="ctr"/>
              <a:r>
                <a:rPr lang="en-US" sz="1350" dirty="0">
                  <a:solidFill>
                    <a:schemeClr val="bg1"/>
                  </a:solidFill>
                  <a:latin typeface="Lato" charset="0"/>
                  <a:ea typeface="Lato" charset="0"/>
                  <a:cs typeface="Lato" charset="0"/>
                </a:rPr>
                <a:t>Triple store</a:t>
              </a:r>
            </a:p>
          </p:txBody>
        </p:sp>
      </p:grpSp>
      <p:grpSp>
        <p:nvGrpSpPr>
          <p:cNvPr id="8" name="Group 7"/>
          <p:cNvGrpSpPr/>
          <p:nvPr/>
        </p:nvGrpSpPr>
        <p:grpSpPr>
          <a:xfrm>
            <a:off x="3873591" y="4935368"/>
            <a:ext cx="2276097" cy="1345285"/>
            <a:chOff x="3855025" y="3517644"/>
            <a:chExt cx="2276097" cy="1345285"/>
          </a:xfrm>
        </p:grpSpPr>
        <p:grpSp>
          <p:nvGrpSpPr>
            <p:cNvPr id="35" name="Group 34"/>
            <p:cNvGrpSpPr/>
            <p:nvPr/>
          </p:nvGrpSpPr>
          <p:grpSpPr>
            <a:xfrm>
              <a:off x="3855025" y="3532690"/>
              <a:ext cx="1330122" cy="1330239"/>
              <a:chOff x="774700" y="3911600"/>
              <a:chExt cx="2158939" cy="2051172"/>
            </a:xfrm>
          </p:grpSpPr>
          <p:pic>
            <p:nvPicPr>
              <p:cNvPr id="16" name="Picture 15"/>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774700" y="3911600"/>
                <a:ext cx="2120900" cy="1588457"/>
              </a:xfrm>
              <a:prstGeom prst="rect">
                <a:avLst/>
              </a:prstGeom>
            </p:spPr>
          </p:pic>
          <p:sp>
            <p:nvSpPr>
              <p:cNvPr id="29" name="TextBox 28"/>
              <p:cNvSpPr txBox="1"/>
              <p:nvPr/>
            </p:nvSpPr>
            <p:spPr>
              <a:xfrm>
                <a:off x="812739" y="5500058"/>
                <a:ext cx="2120900" cy="462714"/>
              </a:xfrm>
              <a:prstGeom prst="rect">
                <a:avLst/>
              </a:prstGeom>
              <a:noFill/>
            </p:spPr>
            <p:txBody>
              <a:bodyPr wrap="square" rtlCol="0">
                <a:spAutoFit/>
              </a:bodyPr>
              <a:lstStyle/>
              <a:p>
                <a:pPr algn="ctr"/>
                <a:r>
                  <a:rPr lang="en-US" sz="1350" dirty="0">
                    <a:solidFill>
                      <a:schemeClr val="bg1"/>
                    </a:solidFill>
                    <a:latin typeface="Lato" charset="0"/>
                    <a:ea typeface="Lato" charset="0"/>
                    <a:cs typeface="Lato" charset="0"/>
                  </a:rPr>
                  <a:t>Disease map</a:t>
                </a:r>
              </a:p>
            </p:txBody>
          </p:sp>
        </p:grpSp>
        <p:sp>
          <p:nvSpPr>
            <p:cNvPr id="47" name="Right Arrow 46"/>
            <p:cNvSpPr/>
            <p:nvPr/>
          </p:nvSpPr>
          <p:spPr>
            <a:xfrm rot="9455256">
              <a:off x="5445322" y="3517644"/>
              <a:ext cx="685800" cy="2241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7" name="Group 6"/>
          <p:cNvGrpSpPr/>
          <p:nvPr/>
        </p:nvGrpSpPr>
        <p:grpSpPr>
          <a:xfrm>
            <a:off x="3773321" y="3082095"/>
            <a:ext cx="2359454" cy="1195346"/>
            <a:chOff x="3772560" y="2086899"/>
            <a:chExt cx="2359454" cy="1195346"/>
          </a:xfrm>
        </p:grpSpPr>
        <p:sp>
          <p:nvSpPr>
            <p:cNvPr id="22" name="Right Arrow 21"/>
            <p:cNvSpPr/>
            <p:nvPr/>
          </p:nvSpPr>
          <p:spPr>
            <a:xfrm rot="11793798">
              <a:off x="5446214" y="3054355"/>
              <a:ext cx="685800" cy="2241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6" name="1399654776_website.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982950" y="2086899"/>
              <a:ext cx="885906" cy="895264"/>
            </a:xfrm>
            <a:prstGeom prst="rect">
              <a:avLst/>
            </a:prstGeom>
            <a:ln w="9525" cap="flat">
              <a:noFill/>
              <a:round/>
            </a:ln>
            <a:effectLst/>
          </p:spPr>
        </p:pic>
        <p:sp>
          <p:nvSpPr>
            <p:cNvPr id="48" name="TextBox 47"/>
            <p:cNvSpPr txBox="1"/>
            <p:nvPr/>
          </p:nvSpPr>
          <p:spPr>
            <a:xfrm>
              <a:off x="3772560" y="2982163"/>
              <a:ext cx="1306686" cy="300082"/>
            </a:xfrm>
            <a:prstGeom prst="rect">
              <a:avLst/>
            </a:prstGeom>
            <a:noFill/>
          </p:spPr>
          <p:txBody>
            <a:bodyPr wrap="square" rtlCol="0">
              <a:spAutoFit/>
            </a:bodyPr>
            <a:lstStyle/>
            <a:p>
              <a:pPr algn="ctr"/>
              <a:r>
                <a:rPr lang="en-US" sz="1350" dirty="0">
                  <a:solidFill>
                    <a:schemeClr val="bg1"/>
                  </a:solidFill>
                  <a:latin typeface="Lato" charset="0"/>
                  <a:ea typeface="Lato" charset="0"/>
                  <a:cs typeface="Lato" charset="0"/>
                </a:rPr>
                <a:t>Web application</a:t>
              </a:r>
            </a:p>
          </p:txBody>
        </p:sp>
      </p:grpSp>
      <p:sp>
        <p:nvSpPr>
          <p:cNvPr id="3" name="TextBox 2"/>
          <p:cNvSpPr txBox="1"/>
          <p:nvPr/>
        </p:nvSpPr>
        <p:spPr>
          <a:xfrm>
            <a:off x="260955" y="138574"/>
            <a:ext cx="5774781" cy="369332"/>
          </a:xfrm>
          <a:prstGeom prst="rect">
            <a:avLst/>
          </a:prstGeom>
          <a:noFill/>
        </p:spPr>
        <p:txBody>
          <a:bodyPr wrap="square" rtlCol="0">
            <a:spAutoFit/>
          </a:bodyPr>
          <a:lstStyle/>
          <a:p>
            <a:r>
              <a:rPr lang="en-US" dirty="0" smtClean="0">
                <a:solidFill>
                  <a:srgbClr val="334B7B"/>
                </a:solidFill>
              </a:rPr>
              <a:t>High level description of the </a:t>
            </a:r>
            <a:r>
              <a:rPr lang="en-US" smtClean="0">
                <a:solidFill>
                  <a:srgbClr val="334B7B"/>
                </a:solidFill>
              </a:rPr>
              <a:t>entire pipeline</a:t>
            </a:r>
            <a:endParaRPr lang="en-US" dirty="0" smtClean="0">
              <a:solidFill>
                <a:srgbClr val="334B7B"/>
              </a:solidFill>
            </a:endParaRPr>
          </a:p>
        </p:txBody>
      </p:sp>
      <p:sp>
        <p:nvSpPr>
          <p:cNvPr id="12" name="Right Arrow 11"/>
          <p:cNvSpPr/>
          <p:nvPr/>
        </p:nvSpPr>
        <p:spPr>
          <a:xfrm>
            <a:off x="3009995" y="2216259"/>
            <a:ext cx="809699" cy="2190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662909" y="21242491"/>
            <a:ext cx="13153782" cy="5692303"/>
          </a:xfrm>
          <a:prstGeom prst="rect">
            <a:avLst/>
          </a:prstGeom>
          <a:ln w="50800">
            <a:solidFill>
              <a:schemeClr val="tx1"/>
            </a:solidFill>
          </a:ln>
        </p:spPr>
      </p:pic>
      <p:grpSp>
        <p:nvGrpSpPr>
          <p:cNvPr id="4" name="Group 3"/>
          <p:cNvGrpSpPr/>
          <p:nvPr/>
        </p:nvGrpSpPr>
        <p:grpSpPr>
          <a:xfrm>
            <a:off x="6149688" y="1062348"/>
            <a:ext cx="2735458" cy="3080308"/>
            <a:chOff x="6149688" y="1062348"/>
            <a:chExt cx="2735458" cy="3080308"/>
          </a:xfrm>
        </p:grpSpPr>
        <p:grpSp>
          <p:nvGrpSpPr>
            <p:cNvPr id="2" name="Group 1"/>
            <p:cNvGrpSpPr/>
            <p:nvPr/>
          </p:nvGrpSpPr>
          <p:grpSpPr>
            <a:xfrm>
              <a:off x="6149688" y="1062348"/>
              <a:ext cx="2735458" cy="2190976"/>
              <a:chOff x="6149688" y="1062348"/>
              <a:chExt cx="2735458" cy="2190976"/>
            </a:xfrm>
          </p:grpSpPr>
          <p:sp>
            <p:nvSpPr>
              <p:cNvPr id="26" name="TextBox 25"/>
              <p:cNvSpPr txBox="1"/>
              <p:nvPr/>
            </p:nvSpPr>
            <p:spPr>
              <a:xfrm>
                <a:off x="6640098" y="1062348"/>
                <a:ext cx="1590675" cy="507831"/>
              </a:xfrm>
              <a:prstGeom prst="rect">
                <a:avLst/>
              </a:prstGeom>
              <a:noFill/>
            </p:spPr>
            <p:txBody>
              <a:bodyPr wrap="square" rtlCol="0">
                <a:spAutoFit/>
              </a:bodyPr>
              <a:lstStyle/>
              <a:p>
                <a:pPr algn="ctr"/>
                <a:r>
                  <a:rPr lang="en-US" sz="1350" dirty="0" smtClean="0">
                    <a:solidFill>
                      <a:schemeClr val="bg1"/>
                    </a:solidFill>
                    <a:latin typeface="Lato" charset="0"/>
                    <a:ea typeface="Lato" charset="0"/>
                    <a:cs typeface="Lato" charset="0"/>
                  </a:rPr>
                  <a:t>Syntactic &amp; Semantics Analysis</a:t>
                </a:r>
                <a:endParaRPr lang="en-US" sz="1350" dirty="0">
                  <a:solidFill>
                    <a:schemeClr val="bg1"/>
                  </a:solidFill>
                  <a:latin typeface="Lato" charset="0"/>
                  <a:ea typeface="Lato" charset="0"/>
                  <a:cs typeface="Lato" charset="0"/>
                </a:endParaRPr>
              </a:p>
            </p:txBody>
          </p:sp>
          <p:sp>
            <p:nvSpPr>
              <p:cNvPr id="13" name="Oval 12"/>
              <p:cNvSpPr/>
              <p:nvPr/>
            </p:nvSpPr>
            <p:spPr>
              <a:xfrm>
                <a:off x="6853824" y="1620120"/>
                <a:ext cx="1163221" cy="44036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B050"/>
                    </a:solidFill>
                  </a:rPr>
                  <a:t>Implicated [</a:t>
                </a:r>
                <a:r>
                  <a:rPr lang="en-US" sz="1000" dirty="0" smtClean="0">
                    <a:solidFill>
                      <a:schemeClr val="accent4"/>
                    </a:solidFill>
                  </a:rPr>
                  <a:t>VBD</a:t>
                </a:r>
                <a:r>
                  <a:rPr lang="en-US" sz="1000" dirty="0" smtClean="0">
                    <a:solidFill>
                      <a:srgbClr val="00B050"/>
                    </a:solidFill>
                  </a:rPr>
                  <a:t>]</a:t>
                </a:r>
                <a:endParaRPr lang="en-US" sz="1000" dirty="0">
                  <a:solidFill>
                    <a:srgbClr val="00B050"/>
                  </a:solidFill>
                </a:endParaRPr>
              </a:p>
            </p:txBody>
          </p:sp>
          <p:sp>
            <p:nvSpPr>
              <p:cNvPr id="34" name="Oval 33"/>
              <p:cNvSpPr/>
              <p:nvPr/>
            </p:nvSpPr>
            <p:spPr>
              <a:xfrm>
                <a:off x="8017045" y="2634973"/>
                <a:ext cx="868101" cy="6183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7030A0"/>
                    </a:solidFill>
                  </a:rPr>
                  <a:t>PD</a:t>
                </a:r>
              </a:p>
              <a:p>
                <a:pPr algn="ctr"/>
                <a:r>
                  <a:rPr lang="en-US" sz="1000" dirty="0" smtClean="0">
                    <a:solidFill>
                      <a:srgbClr val="7030A0"/>
                    </a:solidFill>
                  </a:rPr>
                  <a:t>[NN]</a:t>
                </a:r>
                <a:endParaRPr lang="en-US" sz="1000" dirty="0">
                  <a:solidFill>
                    <a:srgbClr val="7030A0"/>
                  </a:solidFill>
                </a:endParaRPr>
              </a:p>
            </p:txBody>
          </p:sp>
          <p:sp>
            <p:nvSpPr>
              <p:cNvPr id="36" name="Oval 35"/>
              <p:cNvSpPr/>
              <p:nvPr/>
            </p:nvSpPr>
            <p:spPr>
              <a:xfrm>
                <a:off x="6149688" y="2622580"/>
                <a:ext cx="879573" cy="6183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rot="10800000" flipV="1">
                <a:off x="6238420" y="2731700"/>
                <a:ext cx="702107" cy="400110"/>
              </a:xfrm>
              <a:prstGeom prst="rect">
                <a:avLst/>
              </a:prstGeom>
              <a:noFill/>
            </p:spPr>
            <p:txBody>
              <a:bodyPr wrap="square" rtlCol="0">
                <a:spAutoFit/>
              </a:bodyPr>
              <a:lstStyle/>
              <a:p>
                <a:pPr algn="ctr"/>
                <a:r>
                  <a:rPr lang="en-US" sz="1000" dirty="0" smtClean="0">
                    <a:solidFill>
                      <a:schemeClr val="accent2"/>
                    </a:solidFill>
                  </a:rPr>
                  <a:t>PARK2</a:t>
                </a:r>
                <a:r>
                  <a:rPr lang="en-US" sz="1000" dirty="0" smtClean="0">
                    <a:solidFill>
                      <a:srgbClr val="334B7B"/>
                    </a:solidFill>
                  </a:rPr>
                  <a:t> [NN]</a:t>
                </a:r>
              </a:p>
            </p:txBody>
          </p:sp>
          <p:cxnSp>
            <p:nvCxnSpPr>
              <p:cNvPr id="17" name="Straight Arrow Connector 16"/>
              <p:cNvCxnSpPr>
                <a:stCxn id="13" idx="4"/>
                <a:endCxn id="36" idx="0"/>
              </p:cNvCxnSpPr>
              <p:nvPr/>
            </p:nvCxnSpPr>
            <p:spPr>
              <a:xfrm flipH="1">
                <a:off x="6589475" y="2060489"/>
                <a:ext cx="845960" cy="56209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3" idx="4"/>
                <a:endCxn id="34" idx="0"/>
              </p:cNvCxnSpPr>
              <p:nvPr/>
            </p:nvCxnSpPr>
            <p:spPr>
              <a:xfrm>
                <a:off x="7435435" y="2060489"/>
                <a:ext cx="1015661" cy="57448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36" idx="6"/>
                <a:endCxn id="34" idx="2"/>
              </p:cNvCxnSpPr>
              <p:nvPr/>
            </p:nvCxnSpPr>
            <p:spPr>
              <a:xfrm>
                <a:off x="7029261" y="2931756"/>
                <a:ext cx="987784" cy="12393"/>
              </a:xfrm>
              <a:prstGeom prst="straightConnector1">
                <a:avLst/>
              </a:prstGeom>
              <a:ln w="34925">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flipH="1">
                <a:off x="6489562" y="2156174"/>
                <a:ext cx="587011" cy="246221"/>
              </a:xfrm>
              <a:prstGeom prst="rect">
                <a:avLst/>
              </a:prstGeom>
              <a:noFill/>
            </p:spPr>
            <p:txBody>
              <a:bodyPr wrap="square" rtlCol="0">
                <a:spAutoFit/>
              </a:bodyPr>
              <a:lstStyle/>
              <a:p>
                <a:r>
                  <a:rPr lang="en-US" sz="1000" dirty="0" err="1" smtClean="0">
                    <a:solidFill>
                      <a:srgbClr val="334B7B"/>
                    </a:solidFill>
                  </a:rPr>
                  <a:t>nsubj</a:t>
                </a:r>
                <a:endParaRPr lang="en-US" sz="1000" dirty="0" smtClean="0">
                  <a:solidFill>
                    <a:srgbClr val="334B7B"/>
                  </a:solidFill>
                </a:endParaRPr>
              </a:p>
            </p:txBody>
          </p:sp>
          <p:sp>
            <p:nvSpPr>
              <p:cNvPr id="39" name="Rectangle 38"/>
              <p:cNvSpPr/>
              <p:nvPr/>
            </p:nvSpPr>
            <p:spPr>
              <a:xfrm>
                <a:off x="8021745" y="2177668"/>
                <a:ext cx="638316" cy="246221"/>
              </a:xfrm>
              <a:prstGeom prst="rect">
                <a:avLst/>
              </a:prstGeom>
            </p:spPr>
            <p:txBody>
              <a:bodyPr wrap="none">
                <a:spAutoFit/>
              </a:bodyPr>
              <a:lstStyle/>
              <a:p>
                <a:r>
                  <a:rPr lang="en-US" sz="1000" dirty="0" err="1">
                    <a:solidFill>
                      <a:srgbClr val="334B7B"/>
                    </a:solidFill>
                  </a:rPr>
                  <a:t>n</a:t>
                </a:r>
                <a:r>
                  <a:rPr lang="en-US" sz="1000" dirty="0" err="1" smtClean="0">
                    <a:solidFill>
                      <a:srgbClr val="334B7B"/>
                    </a:solidFill>
                  </a:rPr>
                  <a:t>mod:in</a:t>
                </a:r>
                <a:endParaRPr lang="en-US" sz="1000" dirty="0">
                  <a:solidFill>
                    <a:srgbClr val="334B7B"/>
                  </a:solidFill>
                </a:endParaRPr>
              </a:p>
            </p:txBody>
          </p:sp>
        </p:grpSp>
        <p:sp>
          <p:nvSpPr>
            <p:cNvPr id="42" name="Down Arrow 41"/>
            <p:cNvSpPr/>
            <p:nvPr/>
          </p:nvSpPr>
          <p:spPr>
            <a:xfrm>
              <a:off x="7398074" y="3406955"/>
              <a:ext cx="250156" cy="73570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189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LCSB Scraper - Sources</a:t>
            </a:r>
            <a:endParaRPr lang="en-US" dirty="0"/>
          </a:p>
        </p:txBody>
      </p:sp>
      <p:sp>
        <p:nvSpPr>
          <p:cNvPr id="3" name="Content Placeholder 2"/>
          <p:cNvSpPr>
            <a:spLocks noGrp="1"/>
          </p:cNvSpPr>
          <p:nvPr>
            <p:ph idx="1"/>
          </p:nvPr>
        </p:nvSpPr>
        <p:spPr/>
        <p:txBody>
          <a:bodyPr/>
          <a:lstStyle/>
          <a:p>
            <a:r>
              <a:rPr lang="en-US" dirty="0" smtClean="0"/>
              <a:t>PubMed central open access:</a:t>
            </a:r>
          </a:p>
          <a:p>
            <a:pPr lvl="1"/>
            <a:r>
              <a:rPr lang="en-US" dirty="0" err="1" smtClean="0"/>
              <a:t>Tar.gz</a:t>
            </a:r>
            <a:r>
              <a:rPr lang="en-US" dirty="0" smtClean="0"/>
              <a:t> with all publications in XML on their FTP</a:t>
            </a:r>
          </a:p>
          <a:p>
            <a:pPr lvl="1"/>
            <a:r>
              <a:rPr lang="en-US" dirty="0" smtClean="0"/>
              <a:t>~ 1,200,000 publications</a:t>
            </a:r>
          </a:p>
          <a:p>
            <a:pPr lvl="1"/>
            <a:r>
              <a:rPr lang="en-US" dirty="0" smtClean="0"/>
              <a:t>Updated weekly</a:t>
            </a:r>
          </a:p>
          <a:p>
            <a:pPr lvl="1"/>
            <a:endParaRPr lang="en-US" dirty="0"/>
          </a:p>
          <a:p>
            <a:r>
              <a:rPr lang="en-US" dirty="0" smtClean="0"/>
              <a:t>Elsevier</a:t>
            </a:r>
          </a:p>
          <a:p>
            <a:pPr lvl="1"/>
            <a:r>
              <a:rPr lang="en-US" dirty="0" smtClean="0"/>
              <a:t>~ 1 800 000 publications in XML</a:t>
            </a:r>
          </a:p>
          <a:p>
            <a:pPr lvl="1"/>
            <a:endParaRPr lang="en-US" dirty="0"/>
          </a:p>
          <a:p>
            <a:r>
              <a:rPr lang="en-US" dirty="0" smtClean="0"/>
              <a:t>PubMed open access:</a:t>
            </a:r>
          </a:p>
          <a:p>
            <a:pPr lvl="1"/>
            <a:r>
              <a:rPr lang="en-US" dirty="0" smtClean="0"/>
              <a:t>Records (metadata</a:t>
            </a:r>
            <a:r>
              <a:rPr lang="en-US" dirty="0"/>
              <a:t>) using </a:t>
            </a:r>
            <a:r>
              <a:rPr lang="en-US" dirty="0" smtClean="0"/>
              <a:t>E-utilities</a:t>
            </a:r>
          </a:p>
          <a:p>
            <a:pPr lvl="1"/>
            <a:r>
              <a:rPr lang="en-US" dirty="0" smtClean="0"/>
              <a:t>Full text from journals</a:t>
            </a:r>
          </a:p>
          <a:p>
            <a:pPr lvl="1"/>
            <a:r>
              <a:rPr lang="en-US" dirty="0" smtClean="0"/>
              <a:t>1917 </a:t>
            </a:r>
            <a:r>
              <a:rPr lang="en-US" dirty="0" smtClean="0">
                <a:sym typeface="Wingdings"/>
              </a:rPr>
              <a:t> 2016: ~</a:t>
            </a:r>
            <a:r>
              <a:rPr lang="en-US" dirty="0">
                <a:sym typeface="Wingdings"/>
              </a:rPr>
              <a:t>4</a:t>
            </a:r>
            <a:r>
              <a:rPr lang="uk-UA" dirty="0" smtClean="0"/>
              <a:t>,</a:t>
            </a:r>
            <a:r>
              <a:rPr lang="en-US" dirty="0" smtClean="0"/>
              <a:t>000,000 records</a:t>
            </a:r>
            <a:endParaRPr lang="en-US" dirty="0"/>
          </a:p>
        </p:txBody>
      </p:sp>
      <p:pic>
        <p:nvPicPr>
          <p:cNvPr id="7" name="Picture 6"/>
          <p:cNvPicPr>
            <a:picLocks noChangeAspect="1"/>
          </p:cNvPicPr>
          <p:nvPr/>
        </p:nvPicPr>
        <p:blipFill>
          <a:blip r:embed="rId3"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rot="20050496">
            <a:off x="4870799" y="2479093"/>
            <a:ext cx="3887699" cy="1403297"/>
          </a:xfrm>
          <a:prstGeom prst="rect">
            <a:avLst/>
          </a:prstGeom>
        </p:spPr>
      </p:pic>
    </p:spTree>
    <p:extLst>
      <p:ext uri="{BB962C8B-B14F-4D97-AF65-F5344CB8AC3E}">
        <p14:creationId xmlns:p14="http://schemas.microsoft.com/office/powerpoint/2010/main" val="267167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663" y="52393"/>
            <a:ext cx="8229600" cy="584775"/>
          </a:xfrm>
        </p:spPr>
        <p:txBody>
          <a:bodyPr/>
          <a:lstStyle/>
          <a:p>
            <a:r>
              <a:rPr lang="en-US" dirty="0" smtClean="0"/>
              <a:t>LCSB Scraper - Architecture</a:t>
            </a:r>
            <a:endParaRPr lang="en-US" sz="2800"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614761" y="1057724"/>
            <a:ext cx="7835502" cy="4341084"/>
          </a:xfrm>
          <a:prstGeom prst="rect">
            <a:avLst/>
          </a:prstGeom>
        </p:spPr>
      </p:pic>
    </p:spTree>
    <p:extLst>
      <p:ext uri="{BB962C8B-B14F-4D97-AF65-F5344CB8AC3E}">
        <p14:creationId xmlns:p14="http://schemas.microsoft.com/office/powerpoint/2010/main" val="1273148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663" y="52393"/>
            <a:ext cx="8229600" cy="584775"/>
          </a:xfrm>
        </p:spPr>
        <p:txBody>
          <a:bodyPr/>
          <a:lstStyle/>
          <a:p>
            <a:r>
              <a:rPr lang="en-US" dirty="0" smtClean="0"/>
              <a:t>LCSB Scraper – Figures</a:t>
            </a:r>
            <a:endParaRPr lang="en-US" sz="2800" dirty="0"/>
          </a:p>
        </p:txBody>
      </p:sp>
      <p:sp>
        <p:nvSpPr>
          <p:cNvPr id="9" name="Content Placeholder 1"/>
          <p:cNvSpPr>
            <a:spLocks noGrp="1"/>
          </p:cNvSpPr>
          <p:nvPr>
            <p:ph idx="1"/>
          </p:nvPr>
        </p:nvSpPr>
        <p:spPr>
          <a:xfrm>
            <a:off x="220663" y="1044827"/>
            <a:ext cx="8229600" cy="2992783"/>
          </a:xfrm>
        </p:spPr>
        <p:txBody>
          <a:bodyPr/>
          <a:lstStyle/>
          <a:p>
            <a:r>
              <a:rPr lang="en-US" dirty="0">
                <a:cs typeface="Arial"/>
              </a:rPr>
              <a:t>Number of full text publications: ~ </a:t>
            </a:r>
            <a:r>
              <a:rPr lang="is-IS" dirty="0" smtClean="0">
                <a:hlinkClick r:id="rId3"/>
              </a:rPr>
              <a:t>3,900,000</a:t>
            </a:r>
            <a:endParaRPr lang="is-IS" dirty="0"/>
          </a:p>
          <a:p>
            <a:r>
              <a:rPr lang="is-IS" dirty="0">
                <a:cs typeface="Arial"/>
              </a:rPr>
              <a:t>Number of </a:t>
            </a:r>
            <a:r>
              <a:rPr lang="is-IS" dirty="0" smtClean="0">
                <a:cs typeface="Arial"/>
              </a:rPr>
              <a:t>PDF files</a:t>
            </a:r>
            <a:r>
              <a:rPr lang="is-IS" dirty="0">
                <a:cs typeface="Arial"/>
              </a:rPr>
              <a:t>: </a:t>
            </a:r>
            <a:r>
              <a:rPr lang="is-IS" dirty="0" smtClean="0">
                <a:cs typeface="Arial"/>
              </a:rPr>
              <a:t>~</a:t>
            </a:r>
            <a:r>
              <a:rPr lang="is-IS" dirty="0" smtClean="0"/>
              <a:t>1,500,000</a:t>
            </a:r>
            <a:endParaRPr lang="is-IS" dirty="0"/>
          </a:p>
          <a:p>
            <a:r>
              <a:rPr lang="en-GB" dirty="0" smtClean="0">
                <a:cs typeface="Arial"/>
              </a:rPr>
              <a:t>Number of journals: ~</a:t>
            </a:r>
            <a:r>
              <a:rPr lang="it-IT" dirty="0" smtClean="0">
                <a:cs typeface="Arial"/>
              </a:rPr>
              <a:t>15,000</a:t>
            </a:r>
          </a:p>
          <a:p>
            <a:r>
              <a:rPr lang="is-IS" dirty="0" smtClean="0">
                <a:cs typeface="Arial"/>
              </a:rPr>
              <a:t>Index size: ~ </a:t>
            </a:r>
            <a:r>
              <a:rPr lang="it-IT" dirty="0" smtClean="0"/>
              <a:t>140 GB</a:t>
            </a:r>
          </a:p>
          <a:p>
            <a:r>
              <a:rPr lang="it-IT" dirty="0" smtClean="0">
                <a:cs typeface="Arial"/>
              </a:rPr>
              <a:t>Disk </a:t>
            </a:r>
            <a:r>
              <a:rPr lang="en-GB" dirty="0" smtClean="0">
                <a:cs typeface="Arial"/>
              </a:rPr>
              <a:t>usage</a:t>
            </a:r>
            <a:r>
              <a:rPr lang="it-IT" dirty="0" smtClean="0">
                <a:cs typeface="Arial"/>
              </a:rPr>
              <a:t>: </a:t>
            </a:r>
            <a:r>
              <a:rPr lang="it-IT" dirty="0">
                <a:cs typeface="Arial"/>
              </a:rPr>
              <a:t>~ </a:t>
            </a:r>
            <a:r>
              <a:rPr lang="it-IT" dirty="0" smtClean="0">
                <a:cs typeface="Arial"/>
              </a:rPr>
              <a:t>40 TB</a:t>
            </a:r>
          </a:p>
        </p:txBody>
      </p:sp>
    </p:spTree>
    <p:extLst>
      <p:ext uri="{BB962C8B-B14F-4D97-AF65-F5344CB8AC3E}">
        <p14:creationId xmlns:p14="http://schemas.microsoft.com/office/powerpoint/2010/main" val="2879610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4"/>
          <p:cNvSpPr txBox="1">
            <a:spLocks/>
          </p:cNvSpPr>
          <p:nvPr/>
        </p:nvSpPr>
        <p:spPr bwMode="auto">
          <a:xfrm>
            <a:off x="373063" y="895349"/>
            <a:ext cx="8229600" cy="497301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Courier New" charset="0"/>
              <a:buChar char="o"/>
              <a:defRPr sz="2000" kern="1200">
                <a:solidFill>
                  <a:schemeClr val="bg2"/>
                </a:solidFill>
                <a:latin typeface="+mn-lt"/>
                <a:ea typeface="ＭＳ Ｐゴシック" pitchFamily="-111" charset="-128"/>
                <a:cs typeface="ＭＳ Ｐゴシック" pitchFamily="-111" charset="-128"/>
              </a:defRPr>
            </a:lvl1pPr>
            <a:lvl2pPr marL="742950" indent="-285750" algn="l" defTabSz="457200" rtl="0" eaLnBrk="0" fontAlgn="base" hangingPunct="0">
              <a:spcBef>
                <a:spcPct val="20000"/>
              </a:spcBef>
              <a:spcAft>
                <a:spcPct val="0"/>
              </a:spcAft>
              <a:buFont typeface="Arial" charset="0"/>
              <a:buChar char="•"/>
              <a:defRPr kern="1200">
                <a:solidFill>
                  <a:schemeClr val="bg2"/>
                </a:solidFill>
                <a:latin typeface="+mn-lt"/>
                <a:ea typeface="ＭＳ Ｐゴシック" pitchFamily="-111" charset="-128"/>
                <a:cs typeface="+mn-cs"/>
              </a:defRPr>
            </a:lvl2pPr>
            <a:lvl3pPr marL="1143000" indent="-228600" algn="l" defTabSz="457200" rtl="0" eaLnBrk="0" fontAlgn="base" hangingPunct="0">
              <a:spcBef>
                <a:spcPct val="20000"/>
              </a:spcBef>
              <a:spcAft>
                <a:spcPct val="0"/>
              </a:spcAft>
              <a:buFont typeface="Arial" charset="0"/>
              <a:buChar char="•"/>
              <a:defRPr sz="1600" kern="1200">
                <a:solidFill>
                  <a:schemeClr val="bg2"/>
                </a:solidFill>
                <a:latin typeface="+mn-lt"/>
                <a:ea typeface="ＭＳ Ｐゴシック" pitchFamily="-111" charset="-128"/>
                <a:cs typeface="+mn-cs"/>
              </a:defRPr>
            </a:lvl3pPr>
            <a:lvl4pPr marL="1600200" indent="-228600" algn="l" defTabSz="457200" rtl="0" eaLnBrk="0" fontAlgn="base" hangingPunct="0">
              <a:spcBef>
                <a:spcPct val="20000"/>
              </a:spcBef>
              <a:spcAft>
                <a:spcPct val="0"/>
              </a:spcAft>
              <a:buFont typeface="Arial" charset="0"/>
              <a:buChar char="•"/>
              <a:defRPr sz="1600" kern="1200">
                <a:solidFill>
                  <a:schemeClr val="bg2"/>
                </a:solidFill>
                <a:latin typeface="+mn-lt"/>
                <a:ea typeface="ＭＳ Ｐゴシック" pitchFamily="-111" charset="-128"/>
                <a:cs typeface="+mn-cs"/>
              </a:defRPr>
            </a:lvl4pPr>
            <a:lvl5pPr marL="2057400" indent="-228600" algn="l" defTabSz="457200" rtl="0" eaLnBrk="0" fontAlgn="base" hangingPunct="0">
              <a:spcBef>
                <a:spcPct val="20000"/>
              </a:spcBef>
              <a:spcAft>
                <a:spcPct val="0"/>
              </a:spcAft>
              <a:buFont typeface="Arial" charset="0"/>
              <a:buChar char="•"/>
              <a:defRPr sz="1600" kern="1200">
                <a:solidFill>
                  <a:schemeClr val="bg2"/>
                </a:solidFill>
                <a:latin typeface="+mn-lt"/>
                <a:ea typeface="ＭＳ Ｐゴシック" pitchFamily="-11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u="sng" dirty="0" smtClean="0">
              <a:latin typeface="Arial"/>
              <a:cs typeface="Arial"/>
            </a:endParaRPr>
          </a:p>
          <a:p>
            <a:r>
              <a:rPr lang="en-US" dirty="0" err="1" smtClean="0">
                <a:latin typeface="Arial"/>
                <a:cs typeface="Arial"/>
              </a:rPr>
              <a:t>Bioevent</a:t>
            </a:r>
            <a:r>
              <a:rPr lang="en-US" dirty="0" smtClean="0">
                <a:latin typeface="Arial"/>
                <a:cs typeface="Arial"/>
              </a:rPr>
              <a:t>: a statement which says that one or more entities undergo specific process </a:t>
            </a:r>
          </a:p>
          <a:p>
            <a:r>
              <a:rPr lang="en-US" dirty="0" smtClean="0">
                <a:latin typeface="Arial"/>
                <a:cs typeface="Arial"/>
              </a:rPr>
              <a:t>Events can be:</a:t>
            </a:r>
          </a:p>
          <a:p>
            <a:pPr lvl="1"/>
            <a:r>
              <a:rPr lang="en-US" dirty="0">
                <a:cs typeface="Arial"/>
              </a:rPr>
              <a:t>Simple. E.g., gene/protein expression. Typically involve one entity: 	</a:t>
            </a:r>
          </a:p>
          <a:p>
            <a:pPr lvl="2"/>
            <a:r>
              <a:rPr lang="en-US" dirty="0">
                <a:solidFill>
                  <a:srgbClr val="FF0000"/>
                </a:solidFill>
              </a:rPr>
              <a:t>S100A9</a:t>
            </a:r>
            <a:r>
              <a:rPr lang="en-US" dirty="0">
                <a:solidFill>
                  <a:schemeClr val="dk1"/>
                </a:solidFill>
              </a:rPr>
              <a:t> </a:t>
            </a:r>
            <a:r>
              <a:rPr lang="en-US" b="1" dirty="0">
                <a:solidFill>
                  <a:srgbClr val="19A95B"/>
                </a:solidFill>
              </a:rPr>
              <a:t>expression</a:t>
            </a:r>
            <a:endParaRPr lang="en-US" b="1" dirty="0">
              <a:solidFill>
                <a:srgbClr val="19A95B"/>
              </a:solidFill>
              <a:cs typeface="Arial"/>
            </a:endParaRPr>
          </a:p>
          <a:p>
            <a:pPr lvl="1"/>
            <a:r>
              <a:rPr lang="en-US" dirty="0">
                <a:cs typeface="Arial"/>
              </a:rPr>
              <a:t>Complex. E.g., regulatory events with cause(s) and consequence(s):</a:t>
            </a:r>
          </a:p>
          <a:p>
            <a:pPr lvl="2"/>
            <a:r>
              <a:rPr lang="en-US" dirty="0">
                <a:solidFill>
                  <a:srgbClr val="FF0000"/>
                </a:solidFill>
                <a:cs typeface="Arial"/>
              </a:rPr>
              <a:t>BMP-6</a:t>
            </a:r>
            <a:r>
              <a:rPr lang="en-US" dirty="0">
                <a:cs typeface="Arial"/>
              </a:rPr>
              <a:t> </a:t>
            </a:r>
            <a:r>
              <a:rPr lang="en-US" b="1" dirty="0">
                <a:solidFill>
                  <a:srgbClr val="2B8842"/>
                </a:solidFill>
                <a:cs typeface="Arial"/>
              </a:rPr>
              <a:t>upregulates</a:t>
            </a:r>
            <a:r>
              <a:rPr lang="en-US" dirty="0">
                <a:cs typeface="Arial"/>
              </a:rPr>
              <a:t> </a:t>
            </a:r>
            <a:r>
              <a:rPr lang="en-US" dirty="0">
                <a:solidFill>
                  <a:srgbClr val="FF0000"/>
                </a:solidFill>
                <a:cs typeface="Arial"/>
              </a:rPr>
              <a:t>Id1</a:t>
            </a:r>
            <a:r>
              <a:rPr lang="en-US" dirty="0">
                <a:cs typeface="Arial"/>
              </a:rPr>
              <a:t>	</a:t>
            </a:r>
          </a:p>
          <a:p>
            <a:pPr lvl="1"/>
            <a:r>
              <a:rPr lang="en-US" dirty="0">
                <a:cs typeface="Arial"/>
              </a:rPr>
              <a:t>Embedding: complex events in which cause and/or theme are also events :</a:t>
            </a:r>
          </a:p>
          <a:p>
            <a:pPr lvl="2"/>
            <a:r>
              <a:rPr lang="en-US" dirty="0">
                <a:solidFill>
                  <a:srgbClr val="FF0000"/>
                </a:solidFill>
              </a:rPr>
              <a:t>FOXO3a</a:t>
            </a:r>
            <a:r>
              <a:rPr lang="en-US" dirty="0">
                <a:solidFill>
                  <a:schemeClr val="dk1"/>
                </a:solidFill>
              </a:rPr>
              <a:t> </a:t>
            </a:r>
            <a:r>
              <a:rPr lang="en-US" b="1" dirty="0">
                <a:solidFill>
                  <a:srgbClr val="2B8842"/>
                </a:solidFill>
              </a:rPr>
              <a:t>activation resulted </a:t>
            </a:r>
            <a:r>
              <a:rPr lang="en-US" dirty="0">
                <a:solidFill>
                  <a:schemeClr val="dk1"/>
                </a:solidFill>
              </a:rPr>
              <a:t>in a very rapid </a:t>
            </a:r>
            <a:r>
              <a:rPr lang="en-US" b="1" dirty="0">
                <a:solidFill>
                  <a:srgbClr val="2B8842"/>
                </a:solidFill>
              </a:rPr>
              <a:t>down-regulation</a:t>
            </a:r>
            <a:r>
              <a:rPr lang="en-US" dirty="0">
                <a:solidFill>
                  <a:schemeClr val="dk1"/>
                </a:solidFill>
              </a:rPr>
              <a:t> of </a:t>
            </a:r>
            <a:r>
              <a:rPr lang="en-US" dirty="0">
                <a:solidFill>
                  <a:srgbClr val="FF0000"/>
                </a:solidFill>
              </a:rPr>
              <a:t>Id1 mRNA</a:t>
            </a:r>
            <a:r>
              <a:rPr lang="en-US" dirty="0">
                <a:solidFill>
                  <a:srgbClr val="FF0000"/>
                </a:solidFill>
                <a:cs typeface="Arial"/>
              </a:rPr>
              <a:t> </a:t>
            </a:r>
            <a:endParaRPr lang="en-US" dirty="0" smtClean="0">
              <a:latin typeface="Arial"/>
              <a:cs typeface="Arial"/>
            </a:endParaRPr>
          </a:p>
          <a:p>
            <a:pPr marL="342900" lvl="1" indent="-342900">
              <a:buFont typeface="Courier New" charset="0"/>
              <a:buChar char="o"/>
            </a:pPr>
            <a:r>
              <a:rPr lang="en-US" sz="2100" dirty="0">
                <a:cs typeface="Arial"/>
              </a:rPr>
              <a:t>In order to detect events we need that</a:t>
            </a:r>
            <a:r>
              <a:rPr lang="en-US" sz="2100" dirty="0" smtClean="0">
                <a:cs typeface="Arial"/>
              </a:rPr>
              <a:t>:</a:t>
            </a:r>
            <a:endParaRPr lang="en-US" sz="2100" dirty="0" smtClean="0">
              <a:latin typeface="Arial"/>
              <a:cs typeface="Arial"/>
            </a:endParaRPr>
          </a:p>
          <a:p>
            <a:pPr lvl="1"/>
            <a:r>
              <a:rPr lang="en-US" dirty="0" smtClean="0">
                <a:latin typeface="Arial"/>
                <a:cs typeface="Arial"/>
              </a:rPr>
              <a:t>Biomedical entities are identified in the text</a:t>
            </a:r>
          </a:p>
          <a:p>
            <a:pPr lvl="1"/>
            <a:r>
              <a:rPr lang="en-US" dirty="0" smtClean="0">
                <a:latin typeface="Arial"/>
                <a:cs typeface="Arial"/>
              </a:rPr>
              <a:t>Syntactic dependencies between words are identified</a:t>
            </a:r>
          </a:p>
          <a:p>
            <a:pPr lvl="1"/>
            <a:r>
              <a:rPr lang="en-US" dirty="0" smtClean="0">
                <a:latin typeface="Arial"/>
                <a:cs typeface="Arial"/>
              </a:rPr>
              <a:t>Dictionary of event triggers is available</a:t>
            </a:r>
          </a:p>
          <a:p>
            <a:pPr lvl="1"/>
            <a:endParaRPr lang="en-US" dirty="0" smtClean="0">
              <a:latin typeface="Arial"/>
              <a:cs typeface="Arial"/>
            </a:endParaRPr>
          </a:p>
          <a:p>
            <a:pPr lvl="1"/>
            <a:endParaRPr lang="en-US" dirty="0" smtClean="0">
              <a:latin typeface="Arial"/>
              <a:cs typeface="Arial"/>
            </a:endParaRPr>
          </a:p>
          <a:p>
            <a:endParaRPr lang="en-US" sz="2400" dirty="0" smtClean="0">
              <a:solidFill>
                <a:srgbClr val="334B7B"/>
              </a:solidFill>
              <a:latin typeface="Arial"/>
              <a:cs typeface="Arial"/>
            </a:endParaRPr>
          </a:p>
          <a:p>
            <a:pPr marL="0" indent="0">
              <a:buNone/>
            </a:pPr>
            <a:endParaRPr lang="en-US" sz="2400" dirty="0" smtClean="0">
              <a:latin typeface="Arial"/>
              <a:cs typeface="Arial"/>
            </a:endParaRPr>
          </a:p>
          <a:p>
            <a:endParaRPr lang="en-US" sz="2400" dirty="0">
              <a:latin typeface="Arial"/>
              <a:cs typeface="Arial"/>
            </a:endParaRPr>
          </a:p>
        </p:txBody>
      </p:sp>
      <p:sp>
        <p:nvSpPr>
          <p:cNvPr id="4" name="Title 3"/>
          <p:cNvSpPr>
            <a:spLocks noGrp="1"/>
          </p:cNvSpPr>
          <p:nvPr>
            <p:ph type="title"/>
          </p:nvPr>
        </p:nvSpPr>
        <p:spPr>
          <a:xfrm>
            <a:off x="220663" y="29978"/>
            <a:ext cx="8788866" cy="461962"/>
          </a:xfrm>
        </p:spPr>
        <p:txBody>
          <a:bodyPr>
            <a:noAutofit/>
          </a:bodyPr>
          <a:lstStyle/>
          <a:p>
            <a:r>
              <a:rPr lang="en-US" dirty="0" smtClean="0">
                <a:latin typeface="Arial"/>
                <a:cs typeface="Arial"/>
              </a:rPr>
              <a:t>Extraction of the Biomedical Events </a:t>
            </a:r>
            <a:endParaRPr lang="en-US" sz="3200" dirty="0">
              <a:latin typeface="Arial"/>
              <a:cs typeface="Arial"/>
            </a:endParaRPr>
          </a:p>
        </p:txBody>
      </p:sp>
    </p:spTree>
    <p:extLst>
      <p:ext uri="{BB962C8B-B14F-4D97-AF65-F5344CB8AC3E}">
        <p14:creationId xmlns:p14="http://schemas.microsoft.com/office/powerpoint/2010/main" val="2351896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analysis pipeline</a:t>
            </a:r>
            <a:endParaRPr lang="en-US" dirty="0"/>
          </a:p>
        </p:txBody>
      </p:sp>
      <p:sp>
        <p:nvSpPr>
          <p:cNvPr id="3" name="Content Placeholder 2"/>
          <p:cNvSpPr>
            <a:spLocks noGrp="1"/>
          </p:cNvSpPr>
          <p:nvPr>
            <p:ph idx="1"/>
          </p:nvPr>
        </p:nvSpPr>
        <p:spPr/>
        <p:txBody>
          <a:bodyPr/>
          <a:lstStyle/>
          <a:p>
            <a:pPr marL="0" indent="0">
              <a:buNone/>
            </a:pPr>
            <a:endParaRPr lang="en-US" dirty="0"/>
          </a:p>
          <a:p>
            <a:endParaRPr lang="en-US" dirty="0" smtClean="0"/>
          </a:p>
          <a:p>
            <a:endParaRPr lang="en-US" dirty="0" smtClean="0"/>
          </a:p>
          <a:p>
            <a:endParaRPr lang="en-US" dirty="0"/>
          </a:p>
          <a:p>
            <a:endParaRPr lang="en-US" dirty="0" smtClean="0"/>
          </a:p>
          <a:p>
            <a:endParaRPr lang="en-US" dirty="0"/>
          </a:p>
        </p:txBody>
      </p:sp>
      <p:grpSp>
        <p:nvGrpSpPr>
          <p:cNvPr id="6" name="Group 5"/>
          <p:cNvGrpSpPr/>
          <p:nvPr/>
        </p:nvGrpSpPr>
        <p:grpSpPr>
          <a:xfrm>
            <a:off x="1062416" y="20849439"/>
            <a:ext cx="2598602" cy="3520974"/>
            <a:chOff x="933492" y="20719591"/>
            <a:chExt cx="4678414" cy="6300722"/>
          </a:xfrm>
        </p:grpSpPr>
        <p:sp>
          <p:nvSpPr>
            <p:cNvPr id="7" name="Rectangle 6"/>
            <p:cNvSpPr/>
            <p:nvPr/>
          </p:nvSpPr>
          <p:spPr>
            <a:xfrm>
              <a:off x="933492" y="20719591"/>
              <a:ext cx="4678414" cy="6300722"/>
            </a:xfrm>
            <a:prstGeom prst="rect">
              <a:avLst/>
            </a:prstGeom>
            <a:noFill/>
            <a:ln>
              <a:solidFill>
                <a:srgbClr val="00968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29561" y="20898151"/>
              <a:ext cx="4305537" cy="5943602"/>
            </a:xfrm>
            <a:prstGeom prst="rect">
              <a:avLst/>
            </a:prstGeom>
          </p:spPr>
        </p:pic>
      </p:grpSp>
      <p:grpSp>
        <p:nvGrpSpPr>
          <p:cNvPr id="9" name="Group 8"/>
          <p:cNvGrpSpPr/>
          <p:nvPr/>
        </p:nvGrpSpPr>
        <p:grpSpPr>
          <a:xfrm>
            <a:off x="1214816" y="21001839"/>
            <a:ext cx="2598602" cy="3520974"/>
            <a:chOff x="933492" y="20719591"/>
            <a:chExt cx="4678414" cy="6300722"/>
          </a:xfrm>
        </p:grpSpPr>
        <p:sp>
          <p:nvSpPr>
            <p:cNvPr id="10" name="Rectangle 9"/>
            <p:cNvSpPr/>
            <p:nvPr/>
          </p:nvSpPr>
          <p:spPr>
            <a:xfrm>
              <a:off x="933492" y="20719591"/>
              <a:ext cx="4678414" cy="6300722"/>
            </a:xfrm>
            <a:prstGeom prst="rect">
              <a:avLst/>
            </a:prstGeom>
            <a:noFill/>
            <a:ln>
              <a:solidFill>
                <a:srgbClr val="00968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29561" y="20898151"/>
              <a:ext cx="4305537" cy="5943602"/>
            </a:xfrm>
            <a:prstGeom prst="rect">
              <a:avLst/>
            </a:prstGeom>
          </p:spPr>
        </p:pic>
      </p:grpSp>
      <p:grpSp>
        <p:nvGrpSpPr>
          <p:cNvPr id="12" name="Group 11"/>
          <p:cNvGrpSpPr/>
          <p:nvPr/>
        </p:nvGrpSpPr>
        <p:grpSpPr>
          <a:xfrm>
            <a:off x="1367216" y="21154239"/>
            <a:ext cx="2598602" cy="3520974"/>
            <a:chOff x="933492" y="20719591"/>
            <a:chExt cx="4678414" cy="6300722"/>
          </a:xfrm>
        </p:grpSpPr>
        <p:sp>
          <p:nvSpPr>
            <p:cNvPr id="13" name="Rectangle 12"/>
            <p:cNvSpPr/>
            <p:nvPr/>
          </p:nvSpPr>
          <p:spPr>
            <a:xfrm>
              <a:off x="933492" y="20719591"/>
              <a:ext cx="4678414" cy="6300722"/>
            </a:xfrm>
            <a:prstGeom prst="rect">
              <a:avLst/>
            </a:prstGeom>
            <a:noFill/>
            <a:ln>
              <a:solidFill>
                <a:srgbClr val="00968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29561" y="20898151"/>
              <a:ext cx="4305537" cy="5943602"/>
            </a:xfrm>
            <a:prstGeom prst="rect">
              <a:avLst/>
            </a:prstGeom>
          </p:spPr>
        </p:pic>
      </p:grpSp>
      <p:sp>
        <p:nvSpPr>
          <p:cNvPr id="15" name="Rectangle 14"/>
          <p:cNvSpPr/>
          <p:nvPr/>
        </p:nvSpPr>
        <p:spPr>
          <a:xfrm>
            <a:off x="296455" y="3397076"/>
            <a:ext cx="918361" cy="10868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sentences tokens, [POS]</a:t>
            </a:r>
            <a:endParaRPr lang="en-US" sz="1200" dirty="0"/>
          </a:p>
        </p:txBody>
      </p:sp>
      <p:sp>
        <p:nvSpPr>
          <p:cNvPr id="16" name="Rectangle 15"/>
          <p:cNvSpPr/>
          <p:nvPr/>
        </p:nvSpPr>
        <p:spPr>
          <a:xfrm>
            <a:off x="2949112" y="3409950"/>
            <a:ext cx="980916" cy="10868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Sentences, annotated with biomedical concepts</a:t>
            </a:r>
            <a:endParaRPr lang="en-US" sz="1000" dirty="0"/>
          </a:p>
        </p:txBody>
      </p:sp>
      <p:sp>
        <p:nvSpPr>
          <p:cNvPr id="17" name="Rectangle 16"/>
          <p:cNvSpPr/>
          <p:nvPr/>
        </p:nvSpPr>
        <p:spPr>
          <a:xfrm>
            <a:off x="5368997" y="3410289"/>
            <a:ext cx="927194" cy="10868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Syntactic trees, tokens POS</a:t>
            </a:r>
            <a:endParaRPr lang="en-US" sz="1000" dirty="0"/>
          </a:p>
        </p:txBody>
      </p:sp>
      <p:sp>
        <p:nvSpPr>
          <p:cNvPr id="18" name="Rectangle 17"/>
          <p:cNvSpPr/>
          <p:nvPr/>
        </p:nvSpPr>
        <p:spPr>
          <a:xfrm>
            <a:off x="7822823" y="3409950"/>
            <a:ext cx="987158" cy="10868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Events</a:t>
            </a:r>
            <a:endParaRPr lang="en-US" dirty="0"/>
          </a:p>
        </p:txBody>
      </p:sp>
      <p:sp>
        <p:nvSpPr>
          <p:cNvPr id="22" name="Right Arrow 21"/>
          <p:cNvSpPr/>
          <p:nvPr/>
        </p:nvSpPr>
        <p:spPr>
          <a:xfrm>
            <a:off x="1437244" y="3261412"/>
            <a:ext cx="1152150" cy="6128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Reflect</a:t>
            </a:r>
            <a:endParaRPr lang="en-US" sz="1000" dirty="0"/>
          </a:p>
        </p:txBody>
      </p:sp>
      <p:sp>
        <p:nvSpPr>
          <p:cNvPr id="23" name="Right Arrow 22"/>
          <p:cNvSpPr/>
          <p:nvPr/>
        </p:nvSpPr>
        <p:spPr>
          <a:xfrm>
            <a:off x="4128843" y="3261412"/>
            <a:ext cx="1038131" cy="5994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BLLIP</a:t>
            </a:r>
            <a:endParaRPr lang="en-US" sz="1000" dirty="0"/>
          </a:p>
        </p:txBody>
      </p:sp>
      <p:sp>
        <p:nvSpPr>
          <p:cNvPr id="28" name="Right Arrow 27"/>
          <p:cNvSpPr/>
          <p:nvPr/>
        </p:nvSpPr>
        <p:spPr>
          <a:xfrm>
            <a:off x="6585877" y="3261412"/>
            <a:ext cx="1149283" cy="5994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t>Trigger dictionary &amp; rules</a:t>
            </a:r>
            <a:endParaRPr lang="en-US" sz="800" dirty="0"/>
          </a:p>
        </p:txBody>
      </p:sp>
      <p:sp>
        <p:nvSpPr>
          <p:cNvPr id="29" name="Rectangle 28"/>
          <p:cNvSpPr/>
          <p:nvPr/>
        </p:nvSpPr>
        <p:spPr>
          <a:xfrm>
            <a:off x="220663" y="983158"/>
            <a:ext cx="918361" cy="10868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Text file</a:t>
            </a:r>
            <a:endParaRPr lang="en-US" sz="1200" dirty="0"/>
          </a:p>
        </p:txBody>
      </p:sp>
      <p:sp>
        <p:nvSpPr>
          <p:cNvPr id="31" name="Down Arrow 30"/>
          <p:cNvSpPr/>
          <p:nvPr/>
        </p:nvSpPr>
        <p:spPr>
          <a:xfrm>
            <a:off x="484094" y="2259106"/>
            <a:ext cx="462579" cy="1002306"/>
          </a:xfrm>
          <a:prstGeom prst="downArrow">
            <a:avLst>
              <a:gd name="adj1" fmla="val 63953"/>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84094" y="2487323"/>
            <a:ext cx="1059014" cy="400110"/>
          </a:xfrm>
          <a:prstGeom prst="rect">
            <a:avLst/>
          </a:prstGeom>
          <a:noFill/>
        </p:spPr>
        <p:txBody>
          <a:bodyPr wrap="square" rtlCol="0">
            <a:spAutoFit/>
          </a:bodyPr>
          <a:lstStyle/>
          <a:p>
            <a:r>
              <a:rPr lang="en-US" sz="1000" dirty="0" smtClean="0"/>
              <a:t>Core</a:t>
            </a:r>
          </a:p>
          <a:p>
            <a:r>
              <a:rPr lang="en-US" sz="1000" dirty="0" smtClean="0"/>
              <a:t>NLP</a:t>
            </a:r>
          </a:p>
        </p:txBody>
      </p:sp>
    </p:spTree>
    <p:extLst>
      <p:ext uri="{BB962C8B-B14F-4D97-AF65-F5344CB8AC3E}">
        <p14:creationId xmlns:p14="http://schemas.microsoft.com/office/powerpoint/2010/main" val="1715780645"/>
      </p:ext>
    </p:extLst>
  </p:cSld>
  <p:clrMapOvr>
    <a:masterClrMapping/>
  </p:clrMapOvr>
  <p:timing>
    <p:tnLst>
      <p:par>
        <p:cTn id="1" dur="indefinite" restart="never" nodeType="tmRoot"/>
      </p:par>
    </p:tnLst>
  </p:timing>
</p:sld>
</file>

<file path=ppt/theme/theme1.xml><?xml version="1.0" encoding="utf-8"?>
<a:theme xmlns:a="http://schemas.openxmlformats.org/drawingml/2006/main" name="13_Office-Design">
  <a:themeElements>
    <a:clrScheme name="Custom 4">
      <a:dk1>
        <a:srgbClr val="334B7B"/>
      </a:dk1>
      <a:lt1>
        <a:sysClr val="window" lastClr="FFFFFF"/>
      </a:lt1>
      <a:dk2>
        <a:srgbClr val="1F497D"/>
      </a:dk2>
      <a:lt2>
        <a:srgbClr val="FFFDF7"/>
      </a:lt2>
      <a:accent1>
        <a:srgbClr val="334B7B"/>
      </a:accent1>
      <a:accent2>
        <a:srgbClr val="FF140B"/>
      </a:accent2>
      <a:accent3>
        <a:srgbClr val="00AADC"/>
      </a:accent3>
      <a:accent4>
        <a:srgbClr val="4D4D4D"/>
      </a:accent4>
      <a:accent5>
        <a:srgbClr val="C9E9F3"/>
      </a:accent5>
      <a:accent6>
        <a:srgbClr val="F7F5F2"/>
      </a:accent6>
      <a:hlink>
        <a:srgbClr val="00AADC"/>
      </a:hlink>
      <a:folHlink>
        <a:srgbClr val="FF140A"/>
      </a:folHlink>
    </a:clrScheme>
    <a:fontScheme name="Office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rgbClr val="334B7B"/>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15024</TotalTime>
  <Words>1725</Words>
  <Application>Microsoft Macintosh PowerPoint</Application>
  <PresentationFormat>On-screen Show (4:3)</PresentationFormat>
  <Paragraphs>337</Paragraphs>
  <Slides>26</Slides>
  <Notes>14</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Courier New</vt:lpstr>
      <vt:lpstr>Frutiger 65 Bold</vt:lpstr>
      <vt:lpstr>Lato</vt:lpstr>
      <vt:lpstr>ＭＳ Ｐゴシック</vt:lpstr>
      <vt:lpstr>Wingdings</vt:lpstr>
      <vt:lpstr>13_Office-Design</vt:lpstr>
      <vt:lpstr>PowerPoint Presentation</vt:lpstr>
      <vt:lpstr>Outline</vt:lpstr>
      <vt:lpstr>Goal</vt:lpstr>
      <vt:lpstr>PowerPoint Presentation</vt:lpstr>
      <vt:lpstr>LCSB Scraper - Sources</vt:lpstr>
      <vt:lpstr>LCSB Scraper - Architecture</vt:lpstr>
      <vt:lpstr>LCSB Scraper – Figures</vt:lpstr>
      <vt:lpstr>Extraction of the Biomedical Events </vt:lpstr>
      <vt:lpstr>Text analysis pipeline</vt:lpstr>
      <vt:lpstr>Event Structure</vt:lpstr>
      <vt:lpstr>Storage and Dissemination</vt:lpstr>
      <vt:lpstr>Formats and Hackathon goals</vt:lpstr>
      <vt:lpstr>Formats and Hackathon goals</vt:lpstr>
      <vt:lpstr>Formats and Hackathon goals</vt:lpstr>
      <vt:lpstr>LCSB Scraper, BEE and Disease maps  </vt:lpstr>
      <vt:lpstr>Example of Sentence Analysis</vt:lpstr>
      <vt:lpstr>Step 1: NER</vt:lpstr>
      <vt:lpstr>Functions</vt:lpstr>
      <vt:lpstr>LCSB Scrapper &amp; Event extraction</vt:lpstr>
      <vt:lpstr>LCSB Scrapper &amp; Event extraction</vt:lpstr>
      <vt:lpstr>Step 2: Syntactic Dependencies</vt:lpstr>
      <vt:lpstr>Trigger and Knowledge Cues Dictionaries</vt:lpstr>
      <vt:lpstr>Enriched Syntactic Graph </vt:lpstr>
      <vt:lpstr>Argument Identification rules</vt:lpstr>
      <vt:lpstr>PowerPoint Presentation</vt:lpstr>
      <vt:lpstr>PowerPoint Presentation</vt:lpstr>
    </vt:vector>
  </TitlesOfParts>
  <Company>Uni.lu</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Rudi Balling</dc:creator>
  <cp:lastModifiedBy>Valentin GROUES</cp:lastModifiedBy>
  <cp:revision>963</cp:revision>
  <cp:lastPrinted>2013-06-20T15:30:28Z</cp:lastPrinted>
  <dcterms:created xsi:type="dcterms:W3CDTF">2011-10-29T16:39:48Z</dcterms:created>
  <dcterms:modified xsi:type="dcterms:W3CDTF">2016-09-18T12:12:06Z</dcterms:modified>
</cp:coreProperties>
</file>